
<file path=[Content_Types].xml><?xml version="1.0" encoding="utf-8"?>
<Types xmlns="http://schemas.openxmlformats.org/package/2006/content-types">
  <Default ContentType="application/vnd.openxmlformats-package.relationships+xml" Extension="rels"/>
  <Override ContentType="image/png" PartName="/ppt/media/slide10_image_rId2.png"/>
  <Override ContentType="image/png" PartName="/ppt/media/slide10_image_rId3.png"/>
  <Override ContentType="image/png" PartName="/ppt/media/slide11_image_rId2.png"/>
  <Override ContentType="image/png" PartName="/ppt/media/slide11_image_rId3.png"/>
  <Override ContentType="image/png" PartName="/ppt/media/slide12_image_rId2.png"/>
  <Override ContentType="image/png" PartName="/ppt/media/slide12_image_rId3.png"/>
  <Override ContentType="image/png" PartName="/ppt/media/slide13_image_rId2.png"/>
  <Override ContentType="image/png" PartName="/ppt/media/slide13_image_rId3.png"/>
  <Override ContentType="image/png" PartName="/ppt/media/slide1_image_rId2.png"/>
  <Override ContentType="image/png" PartName="/ppt/media/slide1_image_rId3.png"/>
  <Override ContentType="image/png" PartName="/ppt/media/slide2_image_rId2.png"/>
  <Override ContentType="image/png" PartName="/ppt/media/slide2_image_rId3.png"/>
  <Override ContentType="image/png" PartName="/ppt/media/slide3_image_rId2.png"/>
  <Override ContentType="image/png" PartName="/ppt/media/slide3_image_rId3.png"/>
  <Override ContentType="image/png" PartName="/ppt/media/slide4_image_rId2.png"/>
  <Override ContentType="image/png" PartName="/ppt/media/slide4_image_rId3.png"/>
  <Override ContentType="image/png" PartName="/ppt/media/slide4_image_rId4.png"/>
  <Override ContentType="image/png" PartName="/ppt/media/slide5_image_rId2.png"/>
  <Override ContentType="image/png" PartName="/ppt/media/slide5_image_rId3.png"/>
  <Override ContentType="image/png" PartName="/ppt/media/slide6_image_rId2.png"/>
  <Override ContentType="image/png" PartName="/ppt/media/slide6_image_rId3.png"/>
  <Override ContentType="image/png" PartName="/ppt/media/slide7_image_rId2.png"/>
  <Override ContentType="image/png" PartName="/ppt/media/slide7_image_rId3.png"/>
  <Override ContentType="image/png" PartName="/ppt/media/slide8_image_rId2.png"/>
  <Override ContentType="image/png" PartName="/ppt/media/slide8_image_rId3.png"/>
  <Override ContentType="image/png" PartName="/ppt/media/slide8_image_rId4.png"/>
  <Override ContentType="image/png" PartName="/ppt/media/slide9_image_rId2.png"/>
  <Override ContentType="image/png" PartName="/ppt/media/slide9_image_rId3.png"/>
  <Override ContentType="application/vnd.openxmlformats-officedocument.presentationml.presentation.main+xml" PartName="/ppt/presentation.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theme+xml" PartName="/ppt/theme/theme1.xml"/>
</Types>
</file>

<file path=_rels/.rels><?xml version="1.0" encoding="UTF-8" standalone="yes"?>
<Relationships xmlns="http://schemas.openxmlformats.org/package/2006/relationships">
    <Relationship Id="rId1" Target="ppt/presentation.xml" Type="http://schemas.openxmlformats.org/officeDocument/2006/relationships/officeDocument"/>
</Relationships>

</file>

<file path=ppt/presentation.xml><?xml version="1.0" encoding="utf-8"?>
<p:presentation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p:sldMasterIdLst>
    <p:sldMasterId id="3920763240" r:id="rId1"/>
  </p:sldMasterIdLst>
  <p:sldIdLst>
    <p:sldId id="2082909416" r:id="rId3"/>
    <p:sldId id="1252907252" r:id="rId4"/>
    <p:sldId id="1565019496" r:id="rId5"/>
    <p:sldId id="1162037605" r:id="rId6"/>
    <p:sldId id="623994475" r:id="rId7"/>
    <p:sldId id="892339100" r:id="rId8"/>
    <p:sldId id="413427028" r:id="rId9"/>
    <p:sldId id="265211231" r:id="rId10"/>
    <p:sldId id="2026855102" r:id="rId11"/>
    <p:sldId id="717156225" r:id="rId12"/>
    <p:sldId id="2040676058" r:id="rId13"/>
    <p:sldId id="1254672249" r:id="rId14"/>
    <p:sldId id="128095182" r:id="rId15"/>
  </p:sldIdLst>
  <p:sldSz cx="9144000" cy="5143500" type="screen16x9"/>
  <p:notesSz cx="6858000" cy="9144000"/>
</p:presentation>
</file>

<file path=ppt/_rels/presentation.xml.rels><?xml version="1.0" encoding="UTF-8" standalone="yes"?>
<Relationships xmlns="http://schemas.openxmlformats.org/package/2006/relationships">
    <Relationship Id="rId1" Target="slideMasters/slideMaster1.xml" Type="http://schemas.openxmlformats.org/officeDocument/2006/relationships/slideMaster"/>
    <Relationship Id="rId2" Target="theme/theme1.xml" Type="http://schemas.openxmlformats.org/officeDocument/2006/relationships/theme"/>
    <Relationship Id="rId3" Target="slides/slide1.xml" Type="http://schemas.openxmlformats.org/officeDocument/2006/relationships/slide"/>
    <Relationship Id="rId4" Target="slides/slide2.xml" Type="http://schemas.openxmlformats.org/officeDocument/2006/relationships/slide"/>
    <Relationship Id="rId5" Target="slides/slide3.xml" Type="http://schemas.openxmlformats.org/officeDocument/2006/relationships/slide"/>
    <Relationship Id="rId6" Target="slides/slide4.xml" Type="http://schemas.openxmlformats.org/officeDocument/2006/relationships/slide"/>
    <Relationship Id="rId7" Target="slides/slide5.xml" Type="http://schemas.openxmlformats.org/officeDocument/2006/relationships/slide"/>
    <Relationship Id="rId8" Target="slides/slide6.xml" Type="http://schemas.openxmlformats.org/officeDocument/2006/relationships/slide"/>
    <Relationship Id="rId9" Target="slides/slide7.xml" Type="http://schemas.openxmlformats.org/officeDocument/2006/relationships/slide"/>
    <Relationship Id="rId10" Target="slides/slide8.xml" Type="http://schemas.openxmlformats.org/officeDocument/2006/relationships/slide"/>
    <Relationship Id="rId11" Target="slides/slide9.xml" Type="http://schemas.openxmlformats.org/officeDocument/2006/relationships/slide"/>
    <Relationship Id="rId12" Target="slides/slide10.xml" Type="http://schemas.openxmlformats.org/officeDocument/2006/relationships/slide"/>
    <Relationship Id="rId13" Target="slides/slide11.xml" Type="http://schemas.openxmlformats.org/officeDocument/2006/relationships/slide"/>
    <Relationship Id="rId14" Target="slides/slide12.xml" Type="http://schemas.openxmlformats.org/officeDocument/2006/relationships/slide"/>
    <Relationship Id="rId15" Target="slides/slide13.xml" Type="http://schemas.openxmlformats.org/officeDocument/2006/relationships/slide"/>
</Relationships>

</file>

<file path=ppt/media/slide10_image_rId2.png>
</file>

<file path=ppt/media/slide10_image_rId3.png>
</file>

<file path=ppt/media/slide11_image_rId2.png>
</file>

<file path=ppt/media/slide11_image_rId3.png>
</file>

<file path=ppt/media/slide12_image_rId2.png>
</file>

<file path=ppt/media/slide12_image_rId3.png>
</file>

<file path=ppt/media/slide13_image_rId2.png>
</file>

<file path=ppt/media/slide13_image_rId3.png>
</file>

<file path=ppt/media/slide1_image_rId2.png>
</file>

<file path=ppt/media/slide1_image_rId3.png>
</file>

<file path=ppt/media/slide2_image_rId2.png>
</file>

<file path=ppt/media/slide2_image_rId3.png>
</file>

<file path=ppt/media/slide3_image_rId2.png>
</file>

<file path=ppt/media/slide3_image_rId3.png>
</file>

<file path=ppt/media/slide4_image_rId2.png>
</file>

<file path=ppt/media/slide4_image_rId3.png>
</file>

<file path=ppt/media/slide4_image_rId4.png>
</file>

<file path=ppt/media/slide5_image_rId2.png>
</file>

<file path=ppt/media/slide5_image_rId3.png>
</file>

<file path=ppt/media/slide6_image_rId2.png>
</file>

<file path=ppt/media/slide6_image_rId3.png>
</file>

<file path=ppt/media/slide7_image_rId2.png>
</file>

<file path=ppt/media/slide7_image_rId3.png>
</file>

<file path=ppt/media/slide8_image_rId2.png>
</file>

<file path=ppt/media/slide8_image_rId3.png>
</file>

<file path=ppt/media/slide8_image_rId4.png>
</file>

<file path=ppt/media/slide9_image_rId2.png>
</file>

<file path=ppt/media/slide9_image_rId3.png>
</file>

<file path=ppt/slideLayouts/_rels/slideLayout1.xml.rels><?xml version="1.0" encoding="UTF-8" standalone="yes"?>
<Relationships xmlns="http://schemas.openxmlformats.org/package/2006/relationships">
    <Relationship Id="rId1" Target="../slideMasters/slideMaster1.xml" Type="http://schemas.openxmlformats.org/officeDocument/2006/relationships/slideMaster"/>
</Relationships>

</file>

<file path=ppt/slideLayouts/slideLayout1.xml><?xml version="1.0" encoding="utf-8"?>
<p:sldLayout xmlns:v="urn:schemas-microsoft-com:vml" xmlns:p13cmd="http://schemas.microsoft.com/office/powerpoint/2013/main/command" xmlns:dgm1611="http://schemas.microsoft.com/office/drawing/2016/11/diagram" xmlns:xdr="http://schemas.openxmlformats.org/drawingml/2006/spreadsheetDrawing" xmlns:pic="http://schemas.openxmlformats.org/drawingml/2006/picture" xmlns:wp14="http://schemas.microsoft.com/office/word/2010/wordprocessingDrawing" xmlns:a1611="http://schemas.microsoft.com/office/drawing/2016/11/main" xmlns:a16svg="http://schemas.microsoft.com/office/drawing/2016/SVG/main" xmlns:am3d="http://schemas.microsoft.com/office/drawing/2017/model3d" xmlns:p14="http://schemas.microsoft.com/office/powerpoint/2010/main" xmlns:p16="http://schemas.microsoft.com/office/powerpoint/2015/main" xmlns:p15="http://schemas.microsoft.com/office/powerpoint/2012/main" xmlns:mc="http://schemas.openxmlformats.org/markup-compatibility/2006" xmlns:p159="http://schemas.microsoft.com/office/powerpoint/2015/09/main" xmlns:dgm1612="http://schemas.microsoft.com/office/drawing/2016/12/diagram" xmlns:comp="http://schemas.openxmlformats.org/drawingml/2006/compatibility" xmlns:c173="http://schemas.microsoft.com/office/drawing/2017/03/chart" xmlns:anam3d="http://schemas.microsoft.com/office/drawing/2018/animation/model3d" xmlns:adec="http://schemas.microsoft.com/office/drawing/2017/decorative" xmlns:a18hc="http://schemas.microsoft.com/office/drawing/2018/hyperlinkcolor" xmlns:cdr="http://schemas.openxmlformats.org/drawingml/2006/chartDrawing" xmlns:msink="http://schemas.microsoft.com/ink/2010/main" xmlns:cdr14="http://schemas.microsoft.com/office/drawing/2010/chartDrawing" xmlns:iact="http://schemas.microsoft.com/office/powerpoint/2014/inkAction" xmlns:an18="http://schemas.microsoft.com/office/drawing/2018/animation" xmlns:dsp="http://schemas.microsoft.com/office/drawing/2008/diagram" xmlns:a15="http://schemas.microsoft.com/office/drawing/2012/main" xmlns:a14="http://schemas.microsoft.com/office/drawing/2010/main" xmlns:a13cmd="http://schemas.microsoft.com/office/drawing/2013/main/command" xmlns:c15="http://schemas.microsoft.com/office/drawing/2012/chart" xmlns:c14="http://schemas.microsoft.com/office/drawing/2007/8/2/chart" xmlns:a16="http://schemas.microsoft.com/office/drawing/2014/main" xmlns:c16="http://schemas.microsoft.com/office/drawing/2014/chart" xmlns:dgm="http://schemas.openxmlformats.org/drawingml/2006/diagram" xmlns:psez="http://schemas.microsoft.com/office/powerpoint/2016/sectionzoom" xmlns:thm15="http://schemas.microsoft.com/office/thememl/2012/main" xmlns:we="http://schemas.microsoft.com/office/webextensions/webextension/2010/11" xmlns:p184="http://schemas.microsoft.com/office/powerpoint/2018/4/main" xmlns:ns31="http://www.w3.org/2003/InkML" xmlns:ns30="http://www.w3.org/1998/Math/MathML" xmlns:wp="http://schemas.openxmlformats.org/drawingml/2006/wordprocessingDrawing" xmlns:psuz="http://schemas.microsoft.com/office/powerpoint/2016/summaryzoom" xmlns:dgm14="http://schemas.microsoft.com/office/drawing/2010/diagram" xmlns:c16ac="http://schemas.microsoft.com/office/drawing/2014/chart/ac" xmlns:a="http://schemas.openxmlformats.org/drawingml/2006/main" xmlns:b="http://schemas.openxmlformats.org/officeDocument/2006/bibliography" xmlns:c="http://schemas.openxmlformats.org/drawingml/2006/chart" xmlns:pslz="http://schemas.microsoft.com/office/powerpoint/2016/slidezoom" xmlns:p173="http://schemas.microsoft.com/office/powerpoint/2017/3/main" xmlns:p="http://schemas.openxmlformats.org/presentationml/2006/main" xmlns:cs="http://schemas.microsoft.com/office/drawing/2012/chartStyle" xmlns:r="http://schemas.openxmlformats.org/officeDocument/2006/relationships" xmlns:p166="http://schemas.microsoft.com/office/powerpoint/2016/6/main" xmlns:p1510="http://schemas.microsoft.com/office/powerpoint/2015/10/main" xmlns:p1710="http://schemas.microsoft.com/office/powerpoint/2017/10/main" xmlns:cx="http://schemas.microsoft.com/office/drawing/2014/chartex" xmlns:pic14="http://schemas.microsoft.com/office/drawing/2010/picture" xmlns:lc="http://schemas.openxmlformats.org/drawingml/2006/lockedCanvas" xmlns:wetp="http://schemas.microsoft.com/office/webextensions/taskpanes/2010/11">
  <p:cSld name="Title Slide">
    <p:spTree>
      <p:nvGrpSpPr>
        <p:cNvPr id="1" name=""/>
        <p:cNvGrpSpPr/>
        <p:nvPr/>
      </p:nvGrpSpPr>
      <p:grpSpPr>
        <a:xfrm>
          <a:off x="0" y="0"/>
          <a:ext cx="0" cy="0"/>
          <a:chOff x="0" y="0"/>
          <a:chExt cx="0" cy="0"/>
        </a:xfrm>
      </p:grpSpPr>
    </p:spTree>
  </p:cSld>
</p:sldLayout>
</file>

<file path=ppt/slideMasters/_rels/slideMaster1.xml.rels><?xml version="1.0" encoding="UTF-8" standalone="yes"?>
<Relationships xmlns="http://schemas.openxmlformats.org/package/2006/relationships">
    <Relationship Id="rId1" Target="../slideLayouts/slideLayout1.xml" Type="http://schemas.openxmlformats.org/officeDocument/2006/relationships/slideLayout"/>
    <Relationship Id="rId2" Target="../theme/theme1.xml" Type="http://schemas.openxmlformats.org/officeDocument/2006/relationships/theme"/>
</Relationships>

</file>

<file path=ppt/slideMasters/slideMaster1.xml><?xml version="1.0" encoding="utf-8"?>
<p:sldMaster xmlns:v="urn:schemas-microsoft-com:vml" xmlns:p13cmd="http://schemas.microsoft.com/office/powerpoint/2013/main/command" xmlns:dgm1611="http://schemas.microsoft.com/office/drawing/2016/11/diagram" xmlns:xdr="http://schemas.openxmlformats.org/drawingml/2006/spreadsheetDrawing" xmlns:pic="http://schemas.openxmlformats.org/drawingml/2006/picture" xmlns:wp14="http://schemas.microsoft.com/office/word/2010/wordprocessingDrawing" xmlns:a1611="http://schemas.microsoft.com/office/drawing/2016/11/main" xmlns:a16svg="http://schemas.microsoft.com/office/drawing/2016/SVG/main" xmlns:am3d="http://schemas.microsoft.com/office/drawing/2017/model3d" xmlns:p14="http://schemas.microsoft.com/office/powerpoint/2010/main" xmlns:p16="http://schemas.microsoft.com/office/powerpoint/2015/main" xmlns:p15="http://schemas.microsoft.com/office/powerpoint/2012/main" xmlns:mc="http://schemas.openxmlformats.org/markup-compatibility/2006" xmlns:p159="http://schemas.microsoft.com/office/powerpoint/2015/09/main" xmlns:dgm1612="http://schemas.microsoft.com/office/drawing/2016/12/diagram" xmlns:comp="http://schemas.openxmlformats.org/drawingml/2006/compatibility" xmlns:c173="http://schemas.microsoft.com/office/drawing/2017/03/chart" xmlns:anam3d="http://schemas.microsoft.com/office/drawing/2018/animation/model3d" xmlns:adec="http://schemas.microsoft.com/office/drawing/2017/decorative" xmlns:a18hc="http://schemas.microsoft.com/office/drawing/2018/hyperlinkcolor" xmlns:cdr="http://schemas.openxmlformats.org/drawingml/2006/chartDrawing" xmlns:msink="http://schemas.microsoft.com/ink/2010/main" xmlns:cdr14="http://schemas.microsoft.com/office/drawing/2010/chartDrawing" xmlns:iact="http://schemas.microsoft.com/office/powerpoint/2014/inkAction" xmlns:an18="http://schemas.microsoft.com/office/drawing/2018/animation" xmlns:dsp="http://schemas.microsoft.com/office/drawing/2008/diagram" xmlns:a15="http://schemas.microsoft.com/office/drawing/2012/main" xmlns:a14="http://schemas.microsoft.com/office/drawing/2010/main" xmlns:a13cmd="http://schemas.microsoft.com/office/drawing/2013/main/command" xmlns:c15="http://schemas.microsoft.com/office/drawing/2012/chart" xmlns:c14="http://schemas.microsoft.com/office/drawing/2007/8/2/chart" xmlns:a16="http://schemas.microsoft.com/office/drawing/2014/main" xmlns:c16="http://schemas.microsoft.com/office/drawing/2014/chart" xmlns:dgm="http://schemas.openxmlformats.org/drawingml/2006/diagram" xmlns:psez="http://schemas.microsoft.com/office/powerpoint/2016/sectionzoom" xmlns:thm15="http://schemas.microsoft.com/office/thememl/2012/main" xmlns:we="http://schemas.microsoft.com/office/webextensions/webextension/2010/11" xmlns:p184="http://schemas.microsoft.com/office/powerpoint/2018/4/main" xmlns:ns31="http://www.w3.org/2003/InkML" xmlns:ns30="http://www.w3.org/1998/Math/MathML" xmlns:wp="http://schemas.openxmlformats.org/drawingml/2006/wordprocessingDrawing" xmlns:psuz="http://schemas.microsoft.com/office/powerpoint/2016/summaryzoom" xmlns:dgm14="http://schemas.microsoft.com/office/drawing/2010/diagram" xmlns:c16ac="http://schemas.microsoft.com/office/drawing/2014/chart/ac" xmlns:a="http://schemas.openxmlformats.org/drawingml/2006/main" xmlns:b="http://schemas.openxmlformats.org/officeDocument/2006/bibliography" xmlns:c="http://schemas.openxmlformats.org/drawingml/2006/chart" xmlns:pslz="http://schemas.microsoft.com/office/powerpoint/2016/slidezoom" xmlns:p173="http://schemas.microsoft.com/office/powerpoint/2017/3/main" xmlns:p="http://schemas.openxmlformats.org/presentationml/2006/main" xmlns:cs="http://schemas.microsoft.com/office/drawing/2012/chartStyle" xmlns:r="http://schemas.openxmlformats.org/officeDocument/2006/relationships" xmlns:p166="http://schemas.microsoft.com/office/powerpoint/2016/6/main" xmlns:p1510="http://schemas.microsoft.com/office/powerpoint/2015/10/main" xmlns:p1710="http://schemas.microsoft.com/office/powerpoint/2017/10/main" xmlns:cx="http://schemas.microsoft.com/office/drawing/2014/chartex" xmlns:pic14="http://schemas.microsoft.com/office/drawing/2010/picture" xmlns:lc="http://schemas.openxmlformats.org/drawingml/2006/lockedCanvas" xmlns:wetp="http://schemas.microsoft.com/office/webextensions/taskpanes/2010/11">
  <p:cSld>
    <p:spTree>
      <p:nvGrpSpPr>
        <p:cNvPr id="1" name=""/>
        <p:cNvGrpSpPr/>
        <p:nvPr/>
      </p:nvGrpSpPr>
      <p:grpSpPr>
        <a:xfrm>
          <a:off x="0" y="0"/>
          <a:ext cx="0" cy="0"/>
          <a:chOff x="0" y="0"/>
          <a:chExt cx="0" cy="0"/>
        </a:xfrm>
      </p:grpSpPr>
    </p:spTree>
  </p:cSld>
  <p:clrMap accent1="accent1" accent2="accent2" accent3="accent3" accent4="accent4" accent5="accent5" accent6="accent6" bg1="lt1" bg2="lt2" folHlink="folHlink" hlink="hlink" tx1="dk1" tx2="dk2"/>
  <p:sldLayoutIdLst>
    <p:sldLayoutId id="2861363474" r:id="rId1"/>
  </p:sldLayoutIdLst>
</p:sldMaster>
</file>

<file path=ppt/slides/_rels/slide1.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1_image_rId2.png" Type="http://schemas.openxmlformats.org/officeDocument/2006/relationships/image"/>
    <Relationship Id="rId3" Target="../media/slide1_image_rId3.png" Type="http://schemas.openxmlformats.org/officeDocument/2006/relationships/image"/>
</Relationships>

</file>

<file path=ppt/slides/_rels/slide10.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10_image_rId2.png" Type="http://schemas.openxmlformats.org/officeDocument/2006/relationships/image"/>
    <Relationship Id="rId3" Target="../media/slide10_image_rId3.png" Type="http://schemas.openxmlformats.org/officeDocument/2006/relationships/image"/>
</Relationships>

</file>

<file path=ppt/slides/_rels/slide11.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11_image_rId2.png" Type="http://schemas.openxmlformats.org/officeDocument/2006/relationships/image"/>
    <Relationship Id="rId3" Target="../media/slide11_image_rId3.png" Type="http://schemas.openxmlformats.org/officeDocument/2006/relationships/image"/>
</Relationships>

</file>

<file path=ppt/slides/_rels/slide12.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12_image_rId2.png" Type="http://schemas.openxmlformats.org/officeDocument/2006/relationships/image"/>
    <Relationship Id="rId3" Target="../media/slide12_image_rId3.png" Type="http://schemas.openxmlformats.org/officeDocument/2006/relationships/image"/>
</Relationships>

</file>

<file path=ppt/slides/_rels/slide13.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13_image_rId2.png" Type="http://schemas.openxmlformats.org/officeDocument/2006/relationships/image"/>
    <Relationship Id="rId3" Target="../media/slide13_image_rId3.png" Type="http://schemas.openxmlformats.org/officeDocument/2006/relationships/image"/>
</Relationships>

</file>

<file path=ppt/slides/_rels/slide2.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2_image_rId2.png" Type="http://schemas.openxmlformats.org/officeDocument/2006/relationships/image"/>
    <Relationship Id="rId3" Target="../media/slide2_image_rId3.png" Type="http://schemas.openxmlformats.org/officeDocument/2006/relationships/image"/>
</Relationships>

</file>

<file path=ppt/slides/_rels/slide3.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3_image_rId2.png" Type="http://schemas.openxmlformats.org/officeDocument/2006/relationships/image"/>
    <Relationship Id="rId3" Target="../media/slide3_image_rId3.png" Type="http://schemas.openxmlformats.org/officeDocument/2006/relationships/image"/>
</Relationships>

</file>

<file path=ppt/slides/_rels/slide4.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4_image_rId2.png" Type="http://schemas.openxmlformats.org/officeDocument/2006/relationships/image"/>
    <Relationship Id="rId3" Target="../media/slide4_image_rId3.png" Type="http://schemas.openxmlformats.org/officeDocument/2006/relationships/image"/>
    <Relationship Id="rId4" Target="../media/slide4_image_rId4.png" Type="http://schemas.openxmlformats.org/officeDocument/2006/relationships/image"/>
</Relationships>

</file>

<file path=ppt/slides/_rels/slide5.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5_image_rId2.png" Type="http://schemas.openxmlformats.org/officeDocument/2006/relationships/image"/>
    <Relationship Id="rId3" Target="../media/slide5_image_rId3.png" Type="http://schemas.openxmlformats.org/officeDocument/2006/relationships/image"/>
</Relationships>

</file>

<file path=ppt/slides/_rels/slide6.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6_image_rId2.png" Type="http://schemas.openxmlformats.org/officeDocument/2006/relationships/image"/>
    <Relationship Id="rId3" Target="../media/slide6_image_rId3.png" Type="http://schemas.openxmlformats.org/officeDocument/2006/relationships/image"/>
</Relationships>

</file>

<file path=ppt/slides/_rels/slide7.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7_image_rId2.png" Type="http://schemas.openxmlformats.org/officeDocument/2006/relationships/image"/>
    <Relationship Id="rId3" Target="../media/slide7_image_rId3.png" Type="http://schemas.openxmlformats.org/officeDocument/2006/relationships/image"/>
</Relationships>

</file>

<file path=ppt/slides/_rels/slide8.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8_image_rId2.png" Type="http://schemas.openxmlformats.org/officeDocument/2006/relationships/image"/>
    <Relationship Id="rId3" Target="../media/slide8_image_rId3.png" Type="http://schemas.openxmlformats.org/officeDocument/2006/relationships/image"/>
    <Relationship Id="rId4" Target="../media/slide8_image_rId4.png" Type="http://schemas.openxmlformats.org/officeDocument/2006/relationships/image"/>
</Relationships>

</file>

<file path=ppt/slides/_rels/slide9.xml.rels><?xml version="1.0" encoding="UTF-8" standalone="yes"?>
<Relationships xmlns="http://schemas.openxmlformats.org/package/2006/relationships">
    <Relationship Id="rId1" Target="../slideLayouts/slideLayout1.xml" Type="http://schemas.openxmlformats.org/officeDocument/2006/relationships/slideLayout"/>
    <Relationship Id="rId2" Target="../media/slide9_image_rId2.png" Type="http://schemas.openxmlformats.org/officeDocument/2006/relationships/image"/>
    <Relationship Id="rId3" Target="../media/slide9_image_rId3.png" Type="http://schemas.openxmlformats.org/officeDocument/2006/relationships/image"/>
</Relationships>

</file>

<file path=ppt/slides/slide1.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7000"/>
              </a:srgbClr>
            </a:solidFill>
          </p:spPr>
          <p:style>
            <a:lnRef idx="0">
              <a:srgbClr val="000000"/>
            </a:lnRef>
            <a:fillRef idx="1">
              <a:schemeClr val="accent1"/>
            </a:fillRef>
            <a:effectRef idx="0">
              <a:schemeClr val="accent1"/>
            </a:effectRef>
            <a:fontRef idx="minor">
              <a:schemeClr val="lt1"/>
            </a:fontRef>
          </p:style>
        </p:sp>
      </p:grpSp>
      <p:grpSp>
        <p:nvGrpSpPr>
          <p:cNvPr descr="Group" id="0" name="Group 7">
            <a:extLst>
              <a:ext uri="{FF2B5EF4-FFF2-40B4-BE49-F238E27FC236}"/>
            </a:extLst>
          </p:cNvPr>
          <p:cNvGrpSpPr/>
          <p:nvPr/>
        </p:nvGrpSpPr>
        <p:grpSpPr>
          <a:xfrm rot="0">
            <a:off x="547200" y="144000"/>
            <a:ext cx="8049600" cy="2355300"/>
            <a:chOff x="547200" y="144000"/>
            <a:chExt cx="8049600" cy="2355300"/>
          </a:xfrm>
        </p:grpSpPr>
        <p:sp>
          <p:nvSpPr>
            <p:cNvPr descr="Shape" id="11" name="Shape">
              <a:extLst>
                <a:ext uri="{FF2B5EF4-FFF2-40B4-BE49-F238E27FC236}"/>
              </a:extLst>
            </p:cNvPr>
            <p:cNvSpPr/>
            <p:nvPr/>
          </p:nvSpPr>
          <p:spPr>
            <a:xfrm rot="0">
              <a:off x="547200" y="144000"/>
              <a:ext cx="8049600" cy="884520"/>
            </a:xfrm>
            <a:prstGeom prst="rect">
              <a:avLst/>
            </a:prstGeom>
            <a:noFill/>
          </p:spPr>
          <p:txBody>
            <a:bodyPr anchor="b" bIns="0" lIns="0" rIns="0" tIns="0" wrap="square">
              <a:spAutoFit/>
            </a:bodyPr>
            <a:lstStyle/>
            <a:p>
              <a:pPr algn="ctr"/>
              <a:r>
                <a:rPr b="true" lang="en-US" sz="3941">
                  <a:solidFill>
                    <a:srgbClr val="FFFFFF"/>
                  </a:solidFill>
                  <a:latin charset="0" pitchFamily="2" typeface="Manrope Medium"/>
                  <a:ea charset="0" pitchFamily="2" typeface="Manrope Medium"/>
                  <a:cs charset="0" pitchFamily="2" typeface="Manrope Medium"/>
                </a:rPr>
                <a:t>Development of Engineering Ethics &amp; Major issues in</a:t>
              </a:r>
              <a:endParaRPr lang="en-US" sz="3941">
                <a:latin charset="0" pitchFamily="2" typeface="Manrope Medium"/>
                <a:ea charset="0" pitchFamily="2" typeface="Manrope Medium"/>
                <a:cs charset="0" pitchFamily="2" typeface="Manrope Medium"/>
              </a:endParaRPr>
            </a:p>
            <a:p>
              <a:pPr algn="ctr"/>
              <a:r>
                <a:rPr b="true" lang="en-US" sz="3941">
                  <a:solidFill>
                    <a:srgbClr val="FFFFFF"/>
                  </a:solidFill>
                  <a:latin charset="0" pitchFamily="2" typeface="Manrope Medium"/>
                  <a:ea charset="0" pitchFamily="2" typeface="Manrope Medium"/>
                  <a:cs charset="0" pitchFamily="2" typeface="Manrope Medium"/>
                </a:rPr>
                <a:t>Engineering &amp; Professional Ethics</a:t>
              </a:r>
              <a:endParaRPr lang="en-US" sz="3941">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1172519"/>
              <a:ext cx="8049600" cy="132678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Your text will appear here. This is a preview text that will automatically disappear when you start writing your own text. Click this field to start entering your own text. Your text will appear here. This is a preview text that will automatically disappear when you start writing your own text. Click this field to start entering your own text.</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1641600" y="2643300"/>
            <a:ext cx="5860800" cy="2355300"/>
            <a:chOff x="1641600" y="2643300"/>
            <a:chExt cx="5860800" cy="2355300"/>
          </a:xfrm>
        </p:grpSpPr>
        <p:sp>
          <p:nvSpPr>
            <p:cNvPr descr="Shape" id="11" name="Shape">
              <a:extLst>
                <a:ext uri="{FF2B5EF4-FFF2-40B4-BE49-F238E27FC236}"/>
              </a:extLst>
            </p:cNvPr>
            <p:cNvSpPr/>
            <p:nvPr/>
          </p:nvSpPr>
          <p:spPr>
            <a:xfrm rot="0">
              <a:off x="1857600" y="2859300"/>
              <a:ext cx="5428800" cy="1923300"/>
            </a:xfrm>
            <a:prstGeom prst="rect">
              <a:avLst/>
            </a:prstGeom>
            <a:noFill/>
          </p:spPr>
          <p:txBody>
            <a:bodyPr anchor="ctr" bIns="0" lIns="0" rIns="0" tIns="0" wrap="square">
              <a:spAutoFit/>
            </a:bodyPr>
            <a:lstStyle/>
            <a:p>
              <a:pPr algn="ctr"/>
              <a:r>
                <a:rPr lang="en-US" sz="1791">
                  <a:solidFill>
                    <a:srgbClr val="FFFFFF"/>
                  </a:solidFill>
                  <a:latin charset="0" pitchFamily="2" typeface="Manrope Medium"/>
                  <a:ea charset="0" pitchFamily="2" typeface="Manrope Medium"/>
                  <a:cs charset="0" pitchFamily="2" typeface="Manrope Medium"/>
                </a:rPr>
                <a:t>         Group Members</a:t>
              </a:r>
              <a:endParaRPr lang="en-US" sz="1791">
                <a:latin charset="0" pitchFamily="2" typeface="Manrope Medium"/>
                <a:ea charset="0" pitchFamily="2" typeface="Manrope Medium"/>
                <a:cs charset="0" pitchFamily="2" typeface="Manrope Medium"/>
              </a:endParaRPr>
            </a:p>
            <a:p>
              <a:pPr algn="ctr"/>
              <a:r>
                <a:rPr lang="en-US" sz="1791">
                  <a:solidFill>
                    <a:srgbClr val="FFFFFF"/>
                  </a:solidFill>
                  <a:latin charset="0" pitchFamily="2" typeface="Manrope Medium"/>
                  <a:ea charset="0" pitchFamily="2" typeface="Manrope Medium"/>
                  <a:cs charset="0" pitchFamily="2" typeface="Manrope Medium"/>
                </a:rPr>
                <a:t>Tamia Naeem            Roll no AI-004</a:t>
              </a:r>
              <a:endParaRPr lang="en-US" sz="1791">
                <a:latin charset="0" pitchFamily="2" typeface="Manrope Medium"/>
                <a:ea charset="0" pitchFamily="2" typeface="Manrope Medium"/>
                <a:cs charset="0" pitchFamily="2" typeface="Manrope Medium"/>
              </a:endParaRPr>
            </a:p>
            <a:p>
              <a:pPr algn="ctr"/>
              <a:r>
                <a:rPr lang="en-US" sz="1791">
                  <a:solidFill>
                    <a:srgbClr val="FFFFFF"/>
                  </a:solidFill>
                  <a:latin charset="0" pitchFamily="2" typeface="Manrope Medium"/>
                  <a:ea charset="0" pitchFamily="2" typeface="Manrope Medium"/>
                  <a:cs charset="0" pitchFamily="2" typeface="Manrope Medium"/>
                </a:rPr>
                <a:t>Hareem Aqeel           Roll no AI-006</a:t>
              </a:r>
              <a:endParaRPr lang="en-US" sz="1791">
                <a:latin charset="0" pitchFamily="2" typeface="Manrope Medium"/>
                <a:ea charset="0" pitchFamily="2" typeface="Manrope Medium"/>
                <a:cs charset="0" pitchFamily="2" typeface="Manrope Medium"/>
              </a:endParaRPr>
            </a:p>
            <a:p>
              <a:pPr algn="ctr"/>
              <a:r>
                <a:rPr lang="en-US" sz="1791">
                  <a:solidFill>
                    <a:srgbClr val="FFFFFF"/>
                  </a:solidFill>
                  <a:latin charset="0" pitchFamily="2" typeface="Manrope Medium"/>
                  <a:ea charset="0" pitchFamily="2" typeface="Manrope Medium"/>
                  <a:cs charset="0" pitchFamily="2" typeface="Manrope Medium"/>
                </a:rPr>
                <a:t>Atiqa Ali                         Roll no AI-013</a:t>
              </a:r>
              <a:endParaRPr lang="en-US" sz="1791">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3"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10.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sp>
        <p:nvSpPr>
          <p:cNvPr descr="Shape" id="2" name="Shape">
            <a:extLst>
              <a:ext uri="{FF2B5EF4-FFF2-40B4-BE49-F238E27FC236}"/>
            </a:extLst>
          </p:cNvPr>
          <p:cNvSpPr/>
          <p:nvPr/>
        </p:nvSpPr>
        <p:spPr>
          <a:xfrm rot="0">
            <a:off x="8128799" y="4926600"/>
            <a:ext cx="468000" cy="216000"/>
          </a:xfrm>
          <a:prstGeom prst="rect">
            <a:avLst/>
          </a:prstGeom>
          <a:noFill/>
        </p:spPr>
        <p:txBody>
          <a:bodyPr anchor="ctr" bIns="0" lIns="0" rIns="0" tIns="0" wrap="square">
            <a:spAutoFit/>
          </a:bodyPr>
          <a:lstStyle/>
          <a:p>
            <a:pPr algn="r"/>
            <a:r>
              <a:rPr lang="en-US" sz="1075">
                <a:solidFill>
                  <a:srgbClr val="DCDCDC"/>
                </a:solidFill>
                <a:latin charset="0" pitchFamily="2" typeface="Manrope Medium"/>
                <a:ea charset="0" pitchFamily="2" typeface="Manrope Medium"/>
                <a:cs charset="0" pitchFamily="2" typeface="Manrope Medium"/>
              </a:rPr>
              <a:t>10</a:t>
            </a:r>
            <a:endParaRPr lang="en-US" sz="1075">
              <a:latin charset="0" pitchFamily="2" typeface="Manrope Medium"/>
              <a:ea charset="0" pitchFamily="2" typeface="Manrope Medium"/>
              <a:cs charset="0" pitchFamily="2" typeface="Manrope Medium"/>
            </a:endParaRPr>
          </a:p>
        </p:txBody>
      </p:sp>
      <p:sp>
        <p:nvSpPr>
          <p:cNvPr descr="Shape" id="1" name="Shape">
            <a:extLst>
              <a:ext uri="{FF2B5EF4-FFF2-40B4-BE49-F238E27FC236}"/>
            </a:extLst>
          </p:cNvPr>
          <p:cNvSpPr/>
          <p:nvPr/>
        </p:nvSpPr>
        <p:spPr>
          <a:xfrm rot="0">
            <a:off x="547200" y="144000"/>
            <a:ext cx="8049600" cy="658800"/>
          </a:xfrm>
          <a:prstGeom prst="rect">
            <a:avLst/>
          </a:prstGeom>
          <a:noFill/>
        </p:spPr>
        <p:txBody>
          <a:bodyPr bIns="0" lIns="0" rIns="0" tIns="0" wrap="square">
            <a:spAutoFit/>
          </a:bodyPr>
          <a:lstStyle/>
          <a:p>
            <a:pPr algn="ctr"/>
            <a:r>
              <a:rPr b="true" lang="en-US" sz="2687">
                <a:solidFill>
                  <a:srgbClr val="FFFFFF"/>
                </a:solidFill>
                <a:latin charset="0" pitchFamily="2" typeface="Manrope Medium"/>
                <a:ea charset="0" pitchFamily="2" typeface="Manrope Medium"/>
                <a:cs charset="0" pitchFamily="2" typeface="Manrope Medium"/>
              </a:rPr>
              <a:t>Solutions to Ethical Problems</a:t>
            </a:r>
            <a:endParaRPr lang="en-US" sz="2687">
              <a:latin charset="0" pitchFamily="2" typeface="Manrope Medium"/>
              <a:ea charset="0" pitchFamily="2" typeface="Manrope Medium"/>
              <a:cs charset="0" pitchFamily="2" typeface="Manrope Medium"/>
            </a:endParaRPr>
          </a:p>
        </p:txBody>
      </p:sp>
      <p:grpSp>
        <p:nvGrpSpPr>
          <p:cNvPr descr="Group" id="0" name="Group 7">
            <a:extLst>
              <a:ext uri="{FF2B5EF4-FFF2-40B4-BE49-F238E27FC236}"/>
            </a:extLst>
          </p:cNvPr>
          <p:cNvGrpSpPr/>
          <p:nvPr/>
        </p:nvGrpSpPr>
        <p:grpSpPr>
          <a:xfrm rot="0">
            <a:off x="547200" y="946800"/>
            <a:ext cx="8049600" cy="1182600"/>
            <a:chOff x="547200" y="946800"/>
            <a:chExt cx="8049600" cy="1182600"/>
          </a:xfrm>
        </p:grpSpPr>
        <p:sp>
          <p:nvSpPr>
            <p:cNvPr descr="Shape" id="11" name="Shape">
              <a:extLst>
                <a:ext uri="{FF2B5EF4-FFF2-40B4-BE49-F238E27FC236}"/>
              </a:extLst>
            </p:cNvPr>
            <p:cNvSpPr/>
            <p:nvPr/>
          </p:nvSpPr>
          <p:spPr>
            <a:xfrm rot="0">
              <a:off x="547200" y="946800"/>
              <a:ext cx="8049600" cy="311580"/>
            </a:xfrm>
            <a:prstGeom prst="rect">
              <a:avLst/>
            </a:prstGeom>
            <a:noFill/>
          </p:spPr>
          <p:txBody>
            <a:bodyPr anchor="b" bIns="0" lIns="0" rIns="0" tIns="0" wrap="square">
              <a:spAutoFit/>
            </a:bodyPr>
            <a:lstStyle/>
            <a:p>
              <a:pPr algn="l"/>
              <a:r>
                <a:rPr b="true" lang="en-US" sz="1612">
                  <a:solidFill>
                    <a:srgbClr val="FFFFFF"/>
                  </a:solidFill>
                  <a:latin charset="0" pitchFamily="2" typeface="Manrope Medium"/>
                  <a:ea charset="0" pitchFamily="2" typeface="Manrope Medium"/>
                  <a:cs charset="0" pitchFamily="2" typeface="Manrope Medium"/>
                </a:rPr>
                <a:t>Strengthening Codes of Ethics:</a:t>
              </a:r>
              <a:endParaRPr lang="en-US" sz="1612">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1402380"/>
              <a:ext cx="8049600" cy="72702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 Updating and enforcing codes of ethics in engineering societies (e.g., IEEE, ASCE).</a:t>
              </a:r>
              <a:endParaRPr lang="en-US" sz="1075">
                <a:latin charset="0" pitchFamily="2" typeface="Manrope Medium"/>
                <a:ea charset="0" pitchFamily="2" typeface="Manrope Medium"/>
                <a:cs charset="0" pitchFamily="2" typeface="Manrope Medium"/>
              </a:endParaRPr>
            </a:p>
            <a:p>
              <a:pPr algn="l"/>
              <a:r>
                <a:rPr lang="en-US" sz="1075">
                  <a:solidFill>
                    <a:srgbClr val="FFFFFF"/>
                  </a:solidFill>
                  <a:latin charset="0" pitchFamily="2" typeface="Manrope Medium"/>
                  <a:ea charset="0" pitchFamily="2" typeface="Manrope Medium"/>
                  <a:cs charset="0" pitchFamily="2" typeface="Manrope Medium"/>
                </a:rPr>
                <a:t>- Clear guidelines for handling conflicts, safety, and sustainability.</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547200" y="2273400"/>
            <a:ext cx="8049600" cy="1182600"/>
            <a:chOff x="547200" y="2273400"/>
            <a:chExt cx="8049600" cy="1182600"/>
          </a:xfrm>
        </p:grpSpPr>
        <p:sp>
          <p:nvSpPr>
            <p:cNvPr descr="Shape" id="11" name="Shape">
              <a:extLst>
                <a:ext uri="{FF2B5EF4-FFF2-40B4-BE49-F238E27FC236}"/>
              </a:extLst>
            </p:cNvPr>
            <p:cNvSpPr/>
            <p:nvPr/>
          </p:nvSpPr>
          <p:spPr>
            <a:xfrm rot="0">
              <a:off x="547200" y="2273400"/>
              <a:ext cx="8049600" cy="311580"/>
            </a:xfrm>
            <a:prstGeom prst="rect">
              <a:avLst/>
            </a:prstGeom>
            <a:noFill/>
          </p:spPr>
          <p:txBody>
            <a:bodyPr anchor="b" bIns="0" lIns="0" rIns="0" tIns="0" wrap="square">
              <a:spAutoFit/>
            </a:bodyPr>
            <a:lstStyle/>
            <a:p>
              <a:pPr algn="l"/>
              <a:r>
                <a:rPr b="true" lang="en-US" sz="1612">
                  <a:solidFill>
                    <a:srgbClr val="FFFFFF"/>
                  </a:solidFill>
                  <a:latin charset="0" pitchFamily="2" typeface="Manrope Medium"/>
                  <a:ea charset="0" pitchFamily="2" typeface="Manrope Medium"/>
                  <a:cs charset="0" pitchFamily="2" typeface="Manrope Medium"/>
                </a:rPr>
                <a:t>Engineering Education:</a:t>
              </a:r>
              <a:endParaRPr lang="en-US" sz="1612">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2728980"/>
              <a:ext cx="8049600" cy="72702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 Embedding ethics in engineering curricula.</a:t>
              </a:r>
              <a:endParaRPr lang="en-US" sz="1075">
                <a:latin charset="0" pitchFamily="2" typeface="Manrope Medium"/>
                <a:ea charset="0" pitchFamily="2" typeface="Manrope Medium"/>
                <a:cs charset="0" pitchFamily="2" typeface="Manrope Medium"/>
              </a:endParaRPr>
            </a:p>
            <a:p>
              <a:pPr algn="l"/>
              <a:r>
                <a:rPr lang="en-US" sz="1075">
                  <a:solidFill>
                    <a:srgbClr val="FFFFFF"/>
                  </a:solidFill>
                  <a:latin charset="0" pitchFamily="2" typeface="Manrope Medium"/>
                  <a:ea charset="0" pitchFamily="2" typeface="Manrope Medium"/>
                  <a:cs charset="0" pitchFamily="2" typeface="Manrope Medium"/>
                </a:rPr>
                <a:t>- Case studies, real-world scenarios to train engineers in ethical decision-making.</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547200" y="3600000"/>
            <a:ext cx="8049600" cy="1182600"/>
            <a:chOff x="547200" y="3600000"/>
            <a:chExt cx="8049600" cy="1182600"/>
          </a:xfrm>
        </p:grpSpPr>
        <p:sp>
          <p:nvSpPr>
            <p:cNvPr descr="Shape" id="11" name="Shape">
              <a:extLst>
                <a:ext uri="{FF2B5EF4-FFF2-40B4-BE49-F238E27FC236}"/>
              </a:extLst>
            </p:cNvPr>
            <p:cNvSpPr/>
            <p:nvPr/>
          </p:nvSpPr>
          <p:spPr>
            <a:xfrm rot="0">
              <a:off x="547200" y="3600000"/>
              <a:ext cx="8049600" cy="311580"/>
            </a:xfrm>
            <a:prstGeom prst="rect">
              <a:avLst/>
            </a:prstGeom>
            <a:noFill/>
          </p:spPr>
          <p:txBody>
            <a:bodyPr anchor="b" bIns="0" lIns="0" rIns="0" tIns="0" wrap="square">
              <a:spAutoFit/>
            </a:bodyPr>
            <a:lstStyle/>
            <a:p>
              <a:pPr algn="l"/>
              <a:r>
                <a:rPr b="true" lang="en-US" sz="1612">
                  <a:solidFill>
                    <a:srgbClr val="FFFFFF"/>
                  </a:solidFill>
                  <a:latin charset="0" pitchFamily="2" typeface="Manrope Medium"/>
                  <a:ea charset="0" pitchFamily="2" typeface="Manrope Medium"/>
                  <a:cs charset="0" pitchFamily="2" typeface="Manrope Medium"/>
                </a:rPr>
                <a:t>Whistleblower Protection:</a:t>
              </a:r>
              <a:endParaRPr lang="en-US" sz="1612">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4055580"/>
              <a:ext cx="8049600" cy="72702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 Laws and organizational policies to protect engineers who report unethical behavior.</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3"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11.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sp>
        <p:nvSpPr>
          <p:cNvPr descr="Shape" id="2" name="Shape">
            <a:extLst>
              <a:ext uri="{FF2B5EF4-FFF2-40B4-BE49-F238E27FC236}"/>
            </a:extLst>
          </p:cNvPr>
          <p:cNvSpPr/>
          <p:nvPr/>
        </p:nvSpPr>
        <p:spPr>
          <a:xfrm rot="0">
            <a:off x="8128799" y="4926600"/>
            <a:ext cx="468000" cy="216000"/>
          </a:xfrm>
          <a:prstGeom prst="rect">
            <a:avLst/>
          </a:prstGeom>
          <a:noFill/>
        </p:spPr>
        <p:txBody>
          <a:bodyPr anchor="ctr" bIns="0" lIns="0" rIns="0" tIns="0" wrap="square">
            <a:spAutoFit/>
          </a:bodyPr>
          <a:lstStyle/>
          <a:p>
            <a:pPr algn="r"/>
            <a:r>
              <a:rPr lang="en-US" sz="1075">
                <a:solidFill>
                  <a:srgbClr val="DCDCDC"/>
                </a:solidFill>
                <a:latin charset="0" pitchFamily="2" typeface="Manrope Medium"/>
                <a:ea charset="0" pitchFamily="2" typeface="Manrope Medium"/>
                <a:cs charset="0" pitchFamily="2" typeface="Manrope Medium"/>
              </a:rPr>
              <a:t>11</a:t>
            </a:r>
            <a:endParaRPr lang="en-US" sz="1075">
              <a:latin charset="0" pitchFamily="2" typeface="Manrope Medium"/>
              <a:ea charset="0" pitchFamily="2" typeface="Manrope Medium"/>
              <a:cs charset="0" pitchFamily="2" typeface="Manrope Medium"/>
            </a:endParaRPr>
          </a:p>
        </p:txBody>
      </p:sp>
      <p:sp>
        <p:nvSpPr>
          <p:cNvPr descr="Shape" id="1" name="Shape">
            <a:extLst>
              <a:ext uri="{FF2B5EF4-FFF2-40B4-BE49-F238E27FC236}"/>
            </a:extLst>
          </p:cNvPr>
          <p:cNvSpPr/>
          <p:nvPr/>
        </p:nvSpPr>
        <p:spPr>
          <a:xfrm rot="0">
            <a:off x="547200" y="144000"/>
            <a:ext cx="8049600" cy="658800"/>
          </a:xfrm>
          <a:prstGeom prst="rect">
            <a:avLst/>
          </a:prstGeom>
          <a:noFill/>
        </p:spPr>
        <p:txBody>
          <a:bodyPr bIns="0" lIns="0" rIns="0" tIns="0" wrap="square">
            <a:spAutoFit/>
          </a:bodyPr>
          <a:lstStyle/>
          <a:p>
            <a:pPr algn="ctr"/>
            <a:r>
              <a:rPr b="true" lang="en-US" sz="2732">
                <a:solidFill>
                  <a:srgbClr val="FFFFFF"/>
                </a:solidFill>
                <a:latin charset="0" pitchFamily="2" typeface="Manrope Medium"/>
                <a:ea charset="0" pitchFamily="2" typeface="Manrope Medium"/>
                <a:cs charset="0" pitchFamily="2" typeface="Manrope Medium"/>
              </a:rPr>
              <a:t>Promoting Ethical Culture in Engineering Organizations</a:t>
            </a:r>
            <a:endParaRPr lang="en-US" sz="2732">
              <a:latin charset="0" pitchFamily="2" typeface="Manrope Medium"/>
              <a:ea charset="0" pitchFamily="2" typeface="Manrope Medium"/>
              <a:cs charset="0" pitchFamily="2" typeface="Manrope Medium"/>
            </a:endParaRPr>
          </a:p>
        </p:txBody>
      </p:sp>
      <p:grpSp>
        <p:nvGrpSpPr>
          <p:cNvPr descr="Group" id="0" name="Group 7">
            <a:extLst>
              <a:ext uri="{FF2B5EF4-FFF2-40B4-BE49-F238E27FC236}"/>
            </a:extLst>
          </p:cNvPr>
          <p:cNvGrpSpPr/>
          <p:nvPr/>
        </p:nvGrpSpPr>
        <p:grpSpPr>
          <a:xfrm rot="0">
            <a:off x="547200" y="946800"/>
            <a:ext cx="8049600" cy="1182600"/>
            <a:chOff x="547200" y="946800"/>
            <a:chExt cx="8049600" cy="1182600"/>
          </a:xfrm>
        </p:grpSpPr>
        <p:sp>
          <p:nvSpPr>
            <p:cNvPr descr="Shape" id="11" name="Shape">
              <a:extLst>
                <a:ext uri="{FF2B5EF4-FFF2-40B4-BE49-F238E27FC236}"/>
              </a:extLst>
            </p:cNvPr>
            <p:cNvSpPr/>
            <p:nvPr/>
          </p:nvSpPr>
          <p:spPr>
            <a:xfrm rot="0">
              <a:off x="547200" y="946800"/>
              <a:ext cx="8049600" cy="311580"/>
            </a:xfrm>
            <a:prstGeom prst="rect">
              <a:avLst/>
            </a:prstGeom>
            <a:noFill/>
          </p:spPr>
          <p:txBody>
            <a:bodyPr anchor="b"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 </a:t>
              </a:r>
              <a:endParaRPr lang="en-US" sz="1075">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1402380"/>
              <a:ext cx="8049600" cy="727020"/>
            </a:xfrm>
            <a:prstGeom prst="rect">
              <a:avLst/>
            </a:prstGeom>
            <a:noFill/>
          </p:spPr>
          <p:txBody>
            <a:bodyPr bIns="0" lIns="0" rIns="0" tIns="0" wrap="square">
              <a:spAutoFit/>
            </a:bodyPr>
            <a:lstStyle/>
            <a:p>
              <a:pPr algn="l"/>
              <a:r>
                <a:rPr b="true" lang="en-US" sz="1075">
                  <a:solidFill>
                    <a:srgbClr val="FFFFFF"/>
                  </a:solidFill>
                  <a:latin charset="0" pitchFamily="2" typeface="Manrope Medium"/>
                  <a:ea charset="0" pitchFamily="2" typeface="Manrope Medium"/>
                  <a:cs charset="0" pitchFamily="2" typeface="Manrope Medium"/>
                </a:rPr>
                <a:t>Encouraging </a:t>
              </a:r>
              <a:r>
                <a:rPr b="true" lang="en-US" sz="1075" u="sng">
                  <a:solidFill>
                    <a:srgbClr val="FFFFFF"/>
                  </a:solidFill>
                  <a:latin charset="0" pitchFamily="2" typeface="Manrope Medium"/>
                  <a:ea charset="0" pitchFamily="2" typeface="Manrope Medium"/>
                  <a:cs charset="0" pitchFamily="2" typeface="Manrope Medium"/>
                </a:rPr>
                <a:t>Open</a:t>
              </a:r>
              <a:r>
                <a:rPr b="true" lang="en-US" sz="1075">
                  <a:solidFill>
                    <a:srgbClr val="FFFFFF"/>
                  </a:solidFill>
                  <a:latin charset="0" pitchFamily="2" typeface="Manrope Medium"/>
                  <a:ea charset="0" pitchFamily="2" typeface="Manrope Medium"/>
                  <a:cs charset="0" pitchFamily="2" typeface="Manrope Medium"/>
                </a:rPr>
                <a:t> Discussions on Ethics:</a:t>
              </a:r>
              <a:endParaRPr lang="en-US" sz="1075">
                <a:latin charset="0" pitchFamily="2" typeface="Manrope Medium"/>
                <a:ea charset="0" pitchFamily="2" typeface="Manrope Medium"/>
                <a:cs charset="0" pitchFamily="2" typeface="Manrope Medium"/>
              </a:endParaRPr>
            </a:p>
            <a:p>
              <a:pPr algn="l"/>
              <a:endParaRPr lang="en-US" sz="1075">
                <a:latin charset="0" pitchFamily="2" typeface="Manrope Medium"/>
                <a:ea charset="0" pitchFamily="2" typeface="Manrope Medium"/>
                <a:cs charset="0" pitchFamily="2" typeface="Manrope Medium"/>
              </a:endParaRPr>
            </a:p>
            <a:p>
              <a:pPr algn="l"/>
              <a:r>
                <a:rPr lang="en-US" sz="1075">
                  <a:solidFill>
                    <a:srgbClr val="FFFFFF"/>
                  </a:solidFill>
                  <a:latin charset="0" pitchFamily="2" typeface="Manrope Medium"/>
                  <a:ea charset="0" pitchFamily="2" typeface="Manrope Medium"/>
                  <a:cs charset="0" pitchFamily="2" typeface="Manrope Medium"/>
                </a:rPr>
                <a:t>Creating a space where employees can openly discuss ethical dilemmas fosters a culture of ethical awareness. When organizations encourage these conversations, potential ethical issues can be addressed early, preventing unethical behavior and promoting a strong ethical foundation.</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547200" y="2273400"/>
            <a:ext cx="8049600" cy="1182600"/>
            <a:chOff x="547200" y="2273400"/>
            <a:chExt cx="8049600" cy="1182600"/>
          </a:xfrm>
        </p:grpSpPr>
        <p:sp>
          <p:nvSpPr>
            <p:cNvPr descr="Shape" id="11" name="Shape">
              <a:extLst>
                <a:ext uri="{FF2B5EF4-FFF2-40B4-BE49-F238E27FC236}"/>
              </a:extLst>
            </p:cNvPr>
            <p:cNvSpPr/>
            <p:nvPr/>
          </p:nvSpPr>
          <p:spPr>
            <a:xfrm rot="0">
              <a:off x="547200" y="2273400"/>
              <a:ext cx="8049600" cy="311580"/>
            </a:xfrm>
            <a:prstGeom prst="rect">
              <a:avLst/>
            </a:prstGeom>
            <a:noFill/>
          </p:spPr>
          <p:txBody>
            <a:bodyPr anchor="b" bIns="0" lIns="0" rIns="0" tIns="0" wrap="square">
              <a:spAutoFit/>
            </a:bodyPr>
            <a:lstStyle/>
            <a:p>
              <a:pPr algn="l"/>
              <a:r>
                <a:rPr b="true" lang="en-US" sz="1254">
                  <a:solidFill>
                    <a:srgbClr val="FFFFFF"/>
                  </a:solidFill>
                  <a:latin charset="0" pitchFamily="2" typeface="Manrope Medium"/>
                  <a:ea charset="0" pitchFamily="2" typeface="Manrope Medium"/>
                  <a:cs charset="0" pitchFamily="2" typeface="Manrope Medium"/>
                </a:rPr>
                <a:t>Leadership as Ethical Role Models:</a:t>
              </a:r>
              <a:endParaRPr lang="en-US" sz="1254">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2728980"/>
              <a:ext cx="8049600" cy="72702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Leaders who prioritize and demonstrate ethical behavior set a positive example for employees. Ethical leadership helps build a framework of integrity, ensuring that decisions across the organization are guided by ethical principles.</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547200" y="3600000"/>
            <a:ext cx="8049600" cy="1182600"/>
            <a:chOff x="547200" y="3600000"/>
            <a:chExt cx="8049600" cy="1182600"/>
          </a:xfrm>
        </p:grpSpPr>
        <p:sp>
          <p:nvSpPr>
            <p:cNvPr descr="Shape" id="11" name="Shape">
              <a:extLst>
                <a:ext uri="{FF2B5EF4-FFF2-40B4-BE49-F238E27FC236}"/>
              </a:extLst>
            </p:cNvPr>
            <p:cNvSpPr/>
            <p:nvPr/>
          </p:nvSpPr>
          <p:spPr>
            <a:xfrm rot="0">
              <a:off x="547200" y="3600000"/>
              <a:ext cx="8049600" cy="311580"/>
            </a:xfrm>
            <a:prstGeom prst="rect">
              <a:avLst/>
            </a:prstGeom>
            <a:noFill/>
          </p:spPr>
          <p:txBody>
            <a:bodyPr anchor="b" bIns="0" lIns="0" rIns="0" tIns="0" wrap="square">
              <a:spAutoFit/>
            </a:bodyPr>
            <a:lstStyle/>
            <a:p>
              <a:pPr algn="l"/>
              <a:r>
                <a:rPr b="true" lang="en-US" sz="1254">
                  <a:solidFill>
                    <a:srgbClr val="FFFFFF"/>
                  </a:solidFill>
                  <a:latin charset="0" pitchFamily="2" typeface="Manrope Medium"/>
                  <a:ea charset="0" pitchFamily="2" typeface="Manrope Medium"/>
                  <a:cs charset="0" pitchFamily="2" typeface="Manrope Medium"/>
                </a:rPr>
                <a:t>Transparency in Decision-Making:</a:t>
              </a:r>
              <a:endParaRPr lang="en-US" sz="1254">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4055580"/>
              <a:ext cx="8049600" cy="72702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Transparent decision-making processes allow employees to understand the ethical reasoning behind organizational choices. This builds trust and accountability, ensuring that decisions are made with fairness and integrity, benefiting both the company and its employees.</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3"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12.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sp>
        <p:nvSpPr>
          <p:cNvPr descr="Shape" id="2" name="Shape">
            <a:extLst>
              <a:ext uri="{FF2B5EF4-FFF2-40B4-BE49-F238E27FC236}"/>
            </a:extLst>
          </p:cNvPr>
          <p:cNvSpPr/>
          <p:nvPr/>
        </p:nvSpPr>
        <p:spPr>
          <a:xfrm rot="0">
            <a:off x="8128799" y="4926600"/>
            <a:ext cx="468000" cy="216000"/>
          </a:xfrm>
          <a:prstGeom prst="rect">
            <a:avLst/>
          </a:prstGeom>
          <a:noFill/>
        </p:spPr>
        <p:txBody>
          <a:bodyPr anchor="ctr" bIns="0" lIns="0" rIns="0" tIns="0" wrap="square">
            <a:spAutoFit/>
          </a:bodyPr>
          <a:lstStyle/>
          <a:p>
            <a:pPr algn="r"/>
            <a:r>
              <a:rPr lang="en-US" sz="1075">
                <a:solidFill>
                  <a:srgbClr val="DCDCDC"/>
                </a:solidFill>
                <a:latin charset="0" pitchFamily="2" typeface="Manrope Medium"/>
                <a:ea charset="0" pitchFamily="2" typeface="Manrope Medium"/>
                <a:cs charset="0" pitchFamily="2" typeface="Manrope Medium"/>
              </a:rPr>
              <a:t>12</a:t>
            </a:r>
            <a:endParaRPr lang="en-US" sz="1075">
              <a:latin charset="0" pitchFamily="2" typeface="Manrope Medium"/>
              <a:ea charset="0" pitchFamily="2" typeface="Manrope Medium"/>
              <a:cs charset="0" pitchFamily="2" typeface="Manrope Medium"/>
            </a:endParaRPr>
          </a:p>
        </p:txBody>
      </p:sp>
      <p:sp>
        <p:nvSpPr>
          <p:cNvPr descr="Shape" id="1" name="Shape">
            <a:extLst>
              <a:ext uri="{FF2B5EF4-FFF2-40B4-BE49-F238E27FC236}"/>
            </a:extLst>
          </p:cNvPr>
          <p:cNvSpPr/>
          <p:nvPr/>
        </p:nvSpPr>
        <p:spPr>
          <a:xfrm rot="0">
            <a:off x="547200" y="144000"/>
            <a:ext cx="8049600" cy="658800"/>
          </a:xfrm>
          <a:prstGeom prst="rect">
            <a:avLst/>
          </a:prstGeom>
          <a:noFill/>
        </p:spPr>
        <p:txBody>
          <a:bodyPr bIns="0" lIns="0" rIns="0" tIns="0" wrap="square">
            <a:spAutoFit/>
          </a:bodyPr>
          <a:lstStyle/>
          <a:p>
            <a:pPr algn="ctr"/>
            <a:r>
              <a:rPr b="true" lang="en-US" sz="2687">
                <a:solidFill>
                  <a:srgbClr val="FFFFFF"/>
                </a:solidFill>
                <a:latin charset="0" pitchFamily="2" typeface="Manrope Medium"/>
                <a:ea charset="0" pitchFamily="2" typeface="Manrope Medium"/>
                <a:cs charset="0" pitchFamily="2" typeface="Manrope Medium"/>
              </a:rPr>
              <a:t>Conclusion</a:t>
            </a:r>
            <a:endParaRPr lang="en-US" sz="2687">
              <a:latin charset="0" pitchFamily="2" typeface="Manrope Medium"/>
              <a:ea charset="0" pitchFamily="2" typeface="Manrope Medium"/>
              <a:cs charset="0" pitchFamily="2" typeface="Manrope Medium"/>
            </a:endParaRPr>
          </a:p>
        </p:txBody>
      </p:sp>
      <p:grpSp>
        <p:nvGrpSpPr>
          <p:cNvPr descr="Group" id="0" name="Group 7">
            <a:extLst>
              <a:ext uri="{FF2B5EF4-FFF2-40B4-BE49-F238E27FC236}"/>
            </a:extLst>
          </p:cNvPr>
          <p:cNvGrpSpPr/>
          <p:nvPr/>
        </p:nvGrpSpPr>
        <p:grpSpPr>
          <a:xfrm rot="0">
            <a:off x="547200" y="946800"/>
            <a:ext cx="6955200" cy="1845900"/>
            <a:chOff x="547200" y="946800"/>
            <a:chExt cx="6955200" cy="1845900"/>
          </a:xfrm>
        </p:grpSpPr>
        <p:sp>
          <p:nvSpPr>
            <p:cNvPr descr="Shape" id="11" name="Shape">
              <a:extLst>
                <a:ext uri="{FF2B5EF4-FFF2-40B4-BE49-F238E27FC236}"/>
              </a:extLst>
            </p:cNvPr>
            <p:cNvSpPr/>
            <p:nvPr/>
          </p:nvSpPr>
          <p:spPr>
            <a:xfrm rot="0">
              <a:off x="547200" y="946800"/>
              <a:ext cx="6955200" cy="510570"/>
            </a:xfrm>
            <a:prstGeom prst="rect">
              <a:avLst/>
            </a:prstGeom>
            <a:noFill/>
          </p:spPr>
          <p:txBody>
            <a:bodyPr anchor="b" bIns="0" lIns="0" rIns="0" tIns="0" wrap="square">
              <a:spAutoFit/>
            </a:bodyPr>
            <a:lstStyle/>
            <a:p>
              <a:pPr algn="l"/>
              <a:r>
                <a:rPr b="true" lang="en-US" sz="1612">
                  <a:solidFill>
                    <a:srgbClr val="FFFFFF"/>
                  </a:solidFill>
                  <a:latin charset="0" pitchFamily="2" typeface="Manrope Medium"/>
                  <a:ea charset="0" pitchFamily="2" typeface="Manrope Medium"/>
                  <a:cs charset="0" pitchFamily="2" typeface="Manrope Medium"/>
                </a:rPr>
                <a:t>Summary</a:t>
              </a:r>
              <a:endParaRPr lang="en-US" sz="1612">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1601370"/>
              <a:ext cx="6955200" cy="119133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 Engineering ethics are essential for ensuring safety, sustainability, and integrity in engineering practices.</a:t>
              </a:r>
              <a:endParaRPr lang="en-US" sz="1075">
                <a:latin charset="0" pitchFamily="2" typeface="Manrope Medium"/>
                <a:ea charset="0" pitchFamily="2" typeface="Manrope Medium"/>
                <a:cs charset="0" pitchFamily="2" typeface="Manrope Medium"/>
              </a:endParaRPr>
            </a:p>
            <a:p>
              <a:pPr algn="l"/>
              <a:r>
                <a:rPr lang="en-US" sz="1075">
                  <a:solidFill>
                    <a:srgbClr val="FFFFFF"/>
                  </a:solidFill>
                  <a:latin charset="0" pitchFamily="2" typeface="Manrope Medium"/>
                  <a:ea charset="0" pitchFamily="2" typeface="Manrope Medium"/>
                  <a:cs charset="0" pitchFamily="2" typeface="Manrope Medium"/>
                </a:rPr>
                <a:t>- Following ethical principles helps engineers prioritize society and the environment, leading to high-quality and reliable work.</a:t>
              </a:r>
              <a:endParaRPr lang="en-US" sz="1075">
                <a:latin charset="0" pitchFamily="2" typeface="Manrope Medium"/>
                <a:ea charset="0" pitchFamily="2" typeface="Manrope Medium"/>
                <a:cs charset="0" pitchFamily="2" typeface="Manrope Medium"/>
              </a:endParaRPr>
            </a:p>
            <a:p>
              <a:pPr algn="l"/>
              <a:r>
                <a:rPr lang="en-US" sz="1075">
                  <a:solidFill>
                    <a:srgbClr val="FFFFFF"/>
                  </a:solidFill>
                  <a:latin charset="0" pitchFamily="2" typeface="Manrope Medium"/>
                  <a:ea charset="0" pitchFamily="2" typeface="Manrope Medium"/>
                  <a:cs charset="0" pitchFamily="2" typeface="Manrope Medium"/>
                </a:rPr>
                <a:t>- Ethical considerations assist engineers in making decisions that balance stakeholder needs with the greater good.</a:t>
              </a:r>
              <a:endParaRPr lang="en-US" sz="1075">
                <a:latin charset="0" pitchFamily="2" typeface="Manrope Medium"/>
                <a:ea charset="0" pitchFamily="2" typeface="Manrope Medium"/>
                <a:cs charset="0" pitchFamily="2" typeface="Manrope Medium"/>
              </a:endParaRPr>
            </a:p>
            <a:p>
              <a:pPr algn="l"/>
              <a:r>
                <a:rPr lang="en-US" sz="1075">
                  <a:solidFill>
                    <a:srgbClr val="FFFFFF"/>
                  </a:solidFill>
                  <a:latin charset="0" pitchFamily="2" typeface="Manrope Medium"/>
                  <a:ea charset="0" pitchFamily="2" typeface="Manrope Medium"/>
                  <a:cs charset="0" pitchFamily="2" typeface="Manrope Medium"/>
                </a:rPr>
                <a:t>- Engineering ethics guide professionals in fulfilling their responsibilities and advancing society in a responsible and ethical manner.</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1641600" y="2936700"/>
            <a:ext cx="6955200" cy="1845900"/>
            <a:chOff x="1641600" y="2936700"/>
            <a:chExt cx="6955200" cy="1845900"/>
          </a:xfrm>
        </p:grpSpPr>
        <p:sp>
          <p:nvSpPr>
            <p:cNvPr descr="Shape" id="11" name="Shape">
              <a:extLst>
                <a:ext uri="{FF2B5EF4-FFF2-40B4-BE49-F238E27FC236}"/>
              </a:extLst>
            </p:cNvPr>
            <p:cNvSpPr/>
            <p:nvPr/>
          </p:nvSpPr>
          <p:spPr>
            <a:xfrm rot="0">
              <a:off x="1641600" y="2936700"/>
              <a:ext cx="6955200" cy="510570"/>
            </a:xfrm>
            <a:prstGeom prst="rect">
              <a:avLst/>
            </a:prstGeom>
            <a:noFill/>
          </p:spPr>
          <p:txBody>
            <a:bodyPr anchor="b" bIns="0" lIns="0" rIns="0" tIns="0" wrap="square">
              <a:spAutoFit/>
            </a:bodyPr>
            <a:lstStyle/>
            <a:p>
              <a:pPr algn="l"/>
              <a:r>
                <a:rPr b="true" lang="en-US" sz="1702">
                  <a:solidFill>
                    <a:srgbClr val="FFFFFF"/>
                  </a:solidFill>
                  <a:latin charset="0" pitchFamily="2" typeface="Manrope Medium"/>
                  <a:ea charset="0" pitchFamily="2" typeface="Manrope Medium"/>
                  <a:cs charset="0" pitchFamily="2" typeface="Manrope Medium"/>
                </a:rPr>
                <a:t>Call to Action</a:t>
              </a:r>
              <a:endParaRPr lang="en-US" sz="1702">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1641600" y="3591270"/>
              <a:ext cx="6955200" cy="119133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Engineers must uphold ethical standards to maintain public trust, protect safety, prioritize honesty, prevent conflicts of interest, consider impacts, and maintain credibility.</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3"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13.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sp>
        <p:nvSpPr>
          <p:cNvPr descr="Shape" id="2" name="Shape">
            <a:extLst>
              <a:ext uri="{FF2B5EF4-FFF2-40B4-BE49-F238E27FC236}"/>
            </a:extLst>
          </p:cNvPr>
          <p:cNvSpPr/>
          <p:nvPr/>
        </p:nvSpPr>
        <p:spPr>
          <a:xfrm rot="0">
            <a:off x="8128799" y="4926600"/>
            <a:ext cx="468000" cy="216000"/>
          </a:xfrm>
          <a:prstGeom prst="rect">
            <a:avLst/>
          </a:prstGeom>
          <a:noFill/>
        </p:spPr>
        <p:txBody>
          <a:bodyPr anchor="ctr" bIns="0" lIns="0" rIns="0" tIns="0" wrap="square">
            <a:spAutoFit/>
          </a:bodyPr>
          <a:lstStyle/>
          <a:p>
            <a:pPr algn="r"/>
            <a:r>
              <a:rPr lang="en-US" sz="1075">
                <a:solidFill>
                  <a:srgbClr val="DCDCDC"/>
                </a:solidFill>
                <a:latin charset="0" pitchFamily="2" typeface="Manrope Medium"/>
                <a:ea charset="0" pitchFamily="2" typeface="Manrope Medium"/>
                <a:cs charset="0" pitchFamily="2" typeface="Manrope Medium"/>
              </a:rPr>
              <a:t>13</a:t>
            </a:r>
            <a:endParaRPr lang="en-US" sz="1075">
              <a:latin charset="0" pitchFamily="2" typeface="Manrope Medium"/>
              <a:ea charset="0" pitchFamily="2" typeface="Manrope Medium"/>
              <a:cs charset="0" pitchFamily="2" typeface="Manrope Medium"/>
            </a:endParaRPr>
          </a:p>
        </p:txBody>
      </p:sp>
      <p:grpSp>
        <p:nvGrpSpPr>
          <p:cNvPr descr="Group" id="0" name="Group 7">
            <a:extLst>
              <a:ext uri="{FF2B5EF4-FFF2-40B4-BE49-F238E27FC236}"/>
            </a:extLst>
          </p:cNvPr>
          <p:cNvGrpSpPr/>
          <p:nvPr/>
        </p:nvGrpSpPr>
        <p:grpSpPr>
          <a:xfrm rot="0">
            <a:off x="547200" y="144000"/>
            <a:ext cx="8049600" cy="4638600"/>
            <a:chOff x="547200" y="144000"/>
            <a:chExt cx="8049600" cy="4638600"/>
          </a:xfrm>
        </p:grpSpPr>
        <p:sp>
          <p:nvSpPr>
            <p:cNvPr descr="Shape" id="11" name="Shape">
              <a:extLst>
                <a:ext uri="{FF2B5EF4-FFF2-40B4-BE49-F238E27FC236}"/>
              </a:extLst>
            </p:cNvPr>
            <p:cNvSpPr/>
            <p:nvPr/>
          </p:nvSpPr>
          <p:spPr>
            <a:xfrm rot="0">
              <a:off x="547200" y="144000"/>
              <a:ext cx="8049600" cy="4638600"/>
            </a:xfrm>
            <a:prstGeom prst="rect">
              <a:avLst/>
            </a:prstGeom>
            <a:noFill/>
          </p:spPr>
          <p:txBody>
            <a:bodyPr anchor="ctr" bIns="0" lIns="0" rIns="0" tIns="0" wrap="square">
              <a:spAutoFit/>
            </a:bodyPr>
            <a:lstStyle/>
            <a:p>
              <a:pPr algn="ctr"/>
              <a:r>
                <a:rPr b="true" lang="en-US" sz="4479">
                  <a:solidFill>
                    <a:srgbClr val="FFFFFF"/>
                  </a:solidFill>
                  <a:latin charset="-52" pitchFamily="2" typeface="Lora Medium"/>
                  <a:ea charset="-52" pitchFamily="2" typeface="Lora Medium"/>
                  <a:cs charset="-52" pitchFamily="2" typeface="Lora Medium"/>
                </a:rPr>
                <a:t>Thank you</a:t>
              </a:r>
              <a:endParaRPr lang="en-US" sz="4479">
                <a:latin charset="-52" pitchFamily="2" typeface="Lora Medium"/>
                <a:ea charset="-52" pitchFamily="2" typeface="Lora Medium"/>
                <a:cs charset="-52" pitchFamily="2" typeface="Lora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3"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2.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sp>
        <p:nvSpPr>
          <p:cNvPr descr="Shape" id="2" name="Shape">
            <a:extLst>
              <a:ext uri="{FF2B5EF4-FFF2-40B4-BE49-F238E27FC236}"/>
            </a:extLst>
          </p:cNvPr>
          <p:cNvSpPr/>
          <p:nvPr/>
        </p:nvSpPr>
        <p:spPr>
          <a:xfrm rot="0">
            <a:off x="8128799" y="4926600"/>
            <a:ext cx="468000" cy="216000"/>
          </a:xfrm>
          <a:prstGeom prst="rect">
            <a:avLst/>
          </a:prstGeom>
          <a:noFill/>
        </p:spPr>
        <p:txBody>
          <a:bodyPr anchor="ctr" bIns="0" lIns="0" rIns="0" tIns="0" wrap="square">
            <a:spAutoFit/>
          </a:bodyPr>
          <a:lstStyle/>
          <a:p>
            <a:pPr algn="r"/>
            <a:r>
              <a:rPr lang="en-US" sz="1075">
                <a:solidFill>
                  <a:srgbClr val="DCDCDC"/>
                </a:solidFill>
                <a:latin charset="0" pitchFamily="2" typeface="Manrope Medium"/>
                <a:ea charset="0" pitchFamily="2" typeface="Manrope Medium"/>
                <a:cs charset="0" pitchFamily="2" typeface="Manrope Medium"/>
              </a:rPr>
              <a:t>2</a:t>
            </a:r>
            <a:endParaRPr lang="en-US" sz="1075">
              <a:latin charset="0" pitchFamily="2" typeface="Manrope Medium"/>
              <a:ea charset="0" pitchFamily="2" typeface="Manrope Medium"/>
              <a:cs charset="0" pitchFamily="2" typeface="Manrope Medium"/>
            </a:endParaRPr>
          </a:p>
        </p:txBody>
      </p:sp>
      <p:grpSp>
        <p:nvGrpSpPr>
          <p:cNvPr descr="Group" id="0" name="Group 7">
            <a:extLst>
              <a:ext uri="{FF2B5EF4-FFF2-40B4-BE49-F238E27FC236}"/>
            </a:extLst>
          </p:cNvPr>
          <p:cNvGrpSpPr/>
          <p:nvPr/>
        </p:nvGrpSpPr>
        <p:grpSpPr>
          <a:xfrm rot="0">
            <a:off x="547200" y="144000"/>
            <a:ext cx="8049600" cy="4638600"/>
            <a:chOff x="547200" y="144000"/>
            <a:chExt cx="8049600" cy="4638600"/>
          </a:xfrm>
        </p:grpSpPr>
        <p:sp>
          <p:nvSpPr>
            <p:cNvPr descr="Shape" id="11" name="Shape">
              <a:extLst>
                <a:ext uri="{FF2B5EF4-FFF2-40B4-BE49-F238E27FC236}"/>
              </a:extLst>
            </p:cNvPr>
            <p:cNvSpPr/>
            <p:nvPr/>
          </p:nvSpPr>
          <p:spPr>
            <a:xfrm rot="0">
              <a:off x="547200" y="144000"/>
              <a:ext cx="8049600" cy="4638600"/>
            </a:xfrm>
            <a:prstGeom prst="rect">
              <a:avLst/>
            </a:prstGeom>
            <a:noFill/>
          </p:spPr>
          <p:txBody>
            <a:bodyPr anchor="ctr" bIns="0" lIns="0" rIns="0" tIns="0" wrap="square">
              <a:spAutoFit/>
            </a:bodyPr>
            <a:lstStyle/>
            <a:p>
              <a:pPr algn="ctr"/>
              <a:r>
                <a:rPr b="true" lang="en-US" sz="4434">
                  <a:solidFill>
                    <a:srgbClr val="FFFFFF"/>
                  </a:solidFill>
                  <a:latin charset="0" pitchFamily="2" typeface="Manrope Medium"/>
                  <a:ea charset="0" pitchFamily="2" typeface="Manrope Medium"/>
                  <a:cs charset="0" pitchFamily="2" typeface="Manrope Medium"/>
                </a:rPr>
                <a:t>Introduction</a:t>
              </a:r>
              <a:endParaRPr lang="en-US" sz="4434">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3"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3.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grpSp>
        <p:nvGrpSpPr>
          <p:cNvPr descr="Group" id="0" name="Group 7">
            <a:extLst>
              <a:ext uri="{FF2B5EF4-FFF2-40B4-BE49-F238E27FC236}"/>
            </a:extLst>
          </p:cNvPr>
          <p:cNvGrpSpPr/>
          <p:nvPr/>
        </p:nvGrpSpPr>
        <p:grpSpPr>
          <a:xfrm rot="0">
            <a:off x="547200" y="144000"/>
            <a:ext cx="8049600" cy="4854600"/>
            <a:chOff x="547200" y="144000"/>
            <a:chExt cx="8049600" cy="4854600"/>
          </a:xfrm>
        </p:grpSpPr>
        <p:sp>
          <p:nvSpPr>
            <p:cNvPr descr="Shape" id="0" name="Shape">
              <a:extLst>
                <a:ext uri="{FF2B5EF4-FFF2-40B4-BE49-F238E27FC236}"/>
              </a:extLst>
            </p:cNvPr>
            <p:cNvSpPr/>
            <p:nvPr/>
          </p:nvSpPr>
          <p:spPr>
            <a:xfrm rot="0">
              <a:off x="547200" y="144000"/>
              <a:ext cx="8049600" cy="4854600"/>
            </a:xfrm>
            <a:prstGeom prst="roundRect">
              <a:avLst>
                <a:gd fmla="val 4592" name="adj"/>
              </a:avLst>
            </a:prstGeom>
            <a:solidFill>
              <a:srgbClr val="000000"/>
            </a:solidFill>
          </p:spPr>
          <p:style>
            <a:lnRef idx="0">
              <a:srgbClr val="000000"/>
            </a:lnRef>
            <a:fillRef idx="1">
              <a:schemeClr val="accent1"/>
            </a:fillRef>
            <a:effectRef idx="0">
              <a:schemeClr val="accent1"/>
            </a:effectRef>
            <a:fontRef idx="minor">
              <a:schemeClr val="lt1"/>
            </a:fontRef>
          </p:style>
        </p:sp>
        <p:sp>
          <p:nvSpPr>
            <p:cNvPr descr="Shape" id="11" name="Shape">
              <a:extLst>
                <a:ext uri="{FF2B5EF4-FFF2-40B4-BE49-F238E27FC236}"/>
              </a:extLst>
            </p:cNvPr>
            <p:cNvSpPr/>
            <p:nvPr/>
          </p:nvSpPr>
          <p:spPr>
            <a:xfrm rot="0">
              <a:off x="547200" y="144000"/>
              <a:ext cx="8049600" cy="1884240"/>
            </a:xfrm>
            <a:prstGeom prst="rect">
              <a:avLst/>
            </a:prstGeom>
            <a:noFill/>
          </p:spPr>
          <p:txBody>
            <a:bodyPr anchor="b" bIns="0" lIns="0" rIns="0" tIns="0" wrap="square">
              <a:spAutoFit/>
            </a:bodyPr>
            <a:lstStyle/>
            <a:p>
              <a:pPr algn="l"/>
              <a:r>
                <a:rPr b="true" lang="en-US" sz="3941">
                  <a:solidFill>
                    <a:srgbClr val="FFFFFF"/>
                  </a:solidFill>
                  <a:latin charset="0" pitchFamily="2" typeface="Manrope Medium"/>
                  <a:ea charset="0" pitchFamily="2" typeface="Manrope Medium"/>
                  <a:cs charset="0" pitchFamily="2" typeface="Manrope Medium"/>
                </a:rPr>
                <a:t>What is Engineering Ethics? </a:t>
              </a:r>
              <a:endParaRPr lang="en-US" sz="3941">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2172239"/>
              <a:ext cx="8049600" cy="2826360"/>
            </a:xfrm>
            <a:prstGeom prst="rect">
              <a:avLst/>
            </a:prstGeom>
            <a:noFill/>
          </p:spPr>
          <p:txBody>
            <a:bodyPr bIns="0" lIns="0" rIns="0" tIns="0" wrap="square">
              <a:spAutoFit/>
            </a:bodyPr>
            <a:lstStyle/>
            <a:p>
              <a:pPr algn="l"/>
              <a:r>
                <a:rPr lang="en-US" sz="1926">
                  <a:solidFill>
                    <a:srgbClr val="FFFFFF"/>
                  </a:solidFill>
                  <a:latin charset="0" pitchFamily="2" typeface="Manrope Medium"/>
                  <a:ea charset="0" pitchFamily="2" typeface="Manrope Medium"/>
                  <a:cs charset="0" pitchFamily="2" typeface="Manrope Medium"/>
                </a:rPr>
                <a:t>- Engineering Ethics guides the actions and decisions of engineers in their professional practice</a:t>
              </a:r>
              <a:endParaRPr lang="en-US" sz="1926">
                <a:latin charset="0" pitchFamily="2" typeface="Manrope Medium"/>
                <a:ea charset="0" pitchFamily="2" typeface="Manrope Medium"/>
                <a:cs charset="0" pitchFamily="2" typeface="Manrope Medium"/>
              </a:endParaRPr>
            </a:p>
            <a:p>
              <a:pPr algn="l"/>
              <a:r>
                <a:rPr lang="en-US" sz="1926">
                  <a:solidFill>
                    <a:srgbClr val="FFFFFF"/>
                  </a:solidFill>
                  <a:latin charset="0" pitchFamily="2" typeface="Manrope Medium"/>
                  <a:ea charset="0" pitchFamily="2" typeface="Manrope Medium"/>
                  <a:cs charset="0" pitchFamily="2" typeface="Manrope Medium"/>
                </a:rPr>
                <a:t>- It includes principles such as professional responsibilities, ensuring public safety and welfare, and upholding integrity and honesty</a:t>
              </a:r>
              <a:endParaRPr lang="en-US" sz="1926">
                <a:latin charset="0" pitchFamily="2" typeface="Manrope Medium"/>
                <a:ea charset="0" pitchFamily="2" typeface="Manrope Medium"/>
                <a:cs charset="0" pitchFamily="2" typeface="Manrope Medium"/>
              </a:endParaRPr>
            </a:p>
            <a:p>
              <a:pPr algn="l"/>
              <a:r>
                <a:rPr lang="en-US" sz="1926">
                  <a:solidFill>
                    <a:srgbClr val="FFFFFF"/>
                  </a:solidFill>
                  <a:latin charset="0" pitchFamily="2" typeface="Manrope Medium"/>
                  <a:ea charset="0" pitchFamily="2" typeface="Manrope Medium"/>
                  <a:cs charset="0" pitchFamily="2" typeface="Manrope Medium"/>
                </a:rPr>
                <a:t>- Adhering to ethical standards helps engineers ensure their work benefits society and upholds high standards of integrity and professionalism</a:t>
              </a:r>
              <a:endParaRPr lang="en-US" sz="1926">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3"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4.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sp>
        <p:nvSpPr>
          <p:cNvPr descr="Shape" id="2" name="Shape">
            <a:extLst>
              <a:ext uri="{FF2B5EF4-FFF2-40B4-BE49-F238E27FC236}"/>
            </a:extLst>
          </p:cNvPr>
          <p:cNvSpPr/>
          <p:nvPr/>
        </p:nvSpPr>
        <p:spPr>
          <a:xfrm rot="0">
            <a:off x="8128799" y="4926600"/>
            <a:ext cx="468000" cy="216000"/>
          </a:xfrm>
          <a:prstGeom prst="rect">
            <a:avLst/>
          </a:prstGeom>
          <a:noFill/>
        </p:spPr>
        <p:txBody>
          <a:bodyPr anchor="ctr" bIns="0" lIns="0" rIns="0" tIns="0" wrap="square">
            <a:spAutoFit/>
          </a:bodyPr>
          <a:lstStyle/>
          <a:p>
            <a:pPr algn="r"/>
            <a:r>
              <a:rPr lang="en-US" sz="1075">
                <a:solidFill>
                  <a:srgbClr val="DCDCDC"/>
                </a:solidFill>
                <a:latin charset="0" pitchFamily="2" typeface="Manrope Medium"/>
                <a:ea charset="0" pitchFamily="2" typeface="Manrope Medium"/>
                <a:cs charset="0" pitchFamily="2" typeface="Manrope Medium"/>
              </a:rPr>
              <a:t>4</a:t>
            </a:r>
            <a:endParaRPr lang="en-US" sz="1075">
              <a:latin charset="0" pitchFamily="2" typeface="Manrope Medium"/>
              <a:ea charset="0" pitchFamily="2" typeface="Manrope Medium"/>
              <a:cs charset="0" pitchFamily="2" typeface="Manrope Medium"/>
            </a:endParaRPr>
          </a:p>
        </p:txBody>
      </p:sp>
      <p:sp>
        <p:nvSpPr>
          <p:cNvPr descr="Shape" id="1" name="Shape">
            <a:extLst>
              <a:ext uri="{FF2B5EF4-FFF2-40B4-BE49-F238E27FC236}"/>
            </a:extLst>
          </p:cNvPr>
          <p:cNvSpPr/>
          <p:nvPr/>
        </p:nvSpPr>
        <p:spPr>
          <a:xfrm rot="0">
            <a:off x="547200" y="144000"/>
            <a:ext cx="8049600" cy="658800"/>
          </a:xfrm>
          <a:prstGeom prst="rect">
            <a:avLst/>
          </a:prstGeom>
          <a:noFill/>
        </p:spPr>
        <p:txBody>
          <a:bodyPr bIns="0" lIns="0" rIns="0" tIns="0" wrap="square">
            <a:spAutoFit/>
          </a:bodyPr>
          <a:lstStyle/>
          <a:p>
            <a:pPr algn="ctr"/>
            <a:r>
              <a:rPr b="true" lang="en-US" sz="3493">
                <a:solidFill>
                  <a:srgbClr val="FFFFFF"/>
                </a:solidFill>
                <a:latin charset="0" pitchFamily="2" typeface="Manrope Medium"/>
                <a:ea charset="0" pitchFamily="2" typeface="Manrope Medium"/>
                <a:cs charset="0" pitchFamily="2" typeface="Manrope Medium"/>
              </a:rPr>
              <a:t>Importance of Ethics in Engineering</a:t>
            </a:r>
            <a:endParaRPr lang="en-US" sz="3493">
              <a:latin charset="0" pitchFamily="2" typeface="Manrope Medium"/>
              <a:ea charset="0" pitchFamily="2" typeface="Manrope Medium"/>
              <a:cs charset="0" pitchFamily="2" typeface="Manrope Medium"/>
            </a:endParaRPr>
          </a:p>
        </p:txBody>
      </p:sp>
      <p:grpSp>
        <p:nvGrpSpPr>
          <p:cNvPr descr="Group" id="0" name="Group 7">
            <a:extLst>
              <a:ext uri="{FF2B5EF4-FFF2-40B4-BE49-F238E27FC236}"/>
            </a:extLst>
          </p:cNvPr>
          <p:cNvGrpSpPr/>
          <p:nvPr/>
        </p:nvGrpSpPr>
        <p:grpSpPr>
          <a:xfrm rot="0">
            <a:off x="547200" y="946800"/>
            <a:ext cx="3952800" cy="3835800"/>
            <a:chOff x="547200" y="946800"/>
            <a:chExt cx="3952800" cy="3835800"/>
          </a:xfrm>
        </p:grpSpPr>
        <p:pic>
          <p:nvPicPr>
            <p:cNvPr descr="Picture" id="21" name="Picture">
              <a:extLst>
                <a:ext uri="{FF2B5EF4-FFF2-40B4-BE49-F238E27FC236}"/>
              </a:extLst>
            </p:cNvPr>
            <p:cNvPicPr>
              <a:picLocks/>
            </p:cNvPicPr>
            <p:nvPr/>
          </p:nvPicPr>
          <p:blipFill>
            <a:blip cstate="none" r:embed="rId3" r:link="">
              <a:extLst>
                <a:ext uri="{28A0092B-C50C-407E-A947-70E740481C1C}"/>
              </a:extLst>
            </a:blip>
            <a:srcRect b="0" l="0" r="0" t="0"/>
            <a:stretch/>
          </p:blipFill>
          <p:spPr>
            <a:xfrm rot="0">
              <a:off x="547200" y="1530630"/>
              <a:ext cx="3952800" cy="2668140"/>
            </a:xfrm>
            <a:prstGeom prst="roundRect">
              <a:avLst>
                <a:gd fmla="val 4592" name="adj"/>
              </a:avLst>
            </a:prstGeom>
          </p:spPr>
        </p:pic>
      </p:grpSp>
      <p:grpSp>
        <p:nvGrpSpPr>
          <p:cNvPr descr="Group" id="0" name="Group 7">
            <a:extLst>
              <a:ext uri="{FF2B5EF4-FFF2-40B4-BE49-F238E27FC236}"/>
            </a:extLst>
          </p:cNvPr>
          <p:cNvGrpSpPr/>
          <p:nvPr/>
        </p:nvGrpSpPr>
        <p:grpSpPr>
          <a:xfrm rot="0">
            <a:off x="4644000" y="946800"/>
            <a:ext cx="3952800" cy="3835800"/>
            <a:chOff x="4644000" y="946800"/>
            <a:chExt cx="3952800" cy="3835800"/>
          </a:xfrm>
        </p:grpSpPr>
        <p:sp>
          <p:nvSpPr>
            <p:cNvPr descr="Shape" id="11" name="Shape">
              <a:extLst>
                <a:ext uri="{FF2B5EF4-FFF2-40B4-BE49-F238E27FC236}"/>
              </a:extLst>
            </p:cNvPr>
            <p:cNvSpPr/>
            <p:nvPr/>
          </p:nvSpPr>
          <p:spPr>
            <a:xfrm rot="0">
              <a:off x="4644000" y="946800"/>
              <a:ext cx="3952800" cy="1476720"/>
            </a:xfrm>
            <a:prstGeom prst="rect">
              <a:avLst/>
            </a:prstGeom>
            <a:noFill/>
          </p:spPr>
          <p:txBody>
            <a:bodyPr anchor="b" bIns="0" lIns="0" rIns="0" tIns="0" wrap="square">
              <a:spAutoFit/>
            </a:bodyPr>
            <a:lstStyle/>
            <a:p>
              <a:pPr algn="l"/>
              <a:r>
                <a:rPr b="true" lang="en-US" sz="2508">
                  <a:solidFill>
                    <a:srgbClr val="FFFFFF"/>
                  </a:solidFill>
                  <a:latin charset="0" pitchFamily="2" typeface="Manrope Medium"/>
                  <a:ea charset="0" pitchFamily="2" typeface="Manrope Medium"/>
                  <a:cs charset="0" pitchFamily="2" typeface="Manrope Medium"/>
                </a:rPr>
                <a:t>Why ethics are vital:</a:t>
              </a:r>
              <a:endParaRPr lang="en-US" sz="2508">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4644000" y="2567519"/>
              <a:ext cx="3952800" cy="2215080"/>
            </a:xfrm>
            <a:prstGeom prst="rect">
              <a:avLst/>
            </a:prstGeom>
            <a:noFill/>
          </p:spPr>
          <p:txBody>
            <a:bodyPr bIns="0" lIns="0" rIns="0" tIns="0" wrap="square">
              <a:spAutoFit/>
            </a:bodyPr>
            <a:lstStyle/>
            <a:p>
              <a:pPr algn="l"/>
              <a:r>
                <a:rPr lang="en-US" sz="1478">
                  <a:solidFill>
                    <a:srgbClr val="FFFFFF"/>
                  </a:solidFill>
                  <a:latin charset="0" pitchFamily="2" typeface="Manrope Medium"/>
                  <a:ea charset="0" pitchFamily="2" typeface="Manrope Medium"/>
                  <a:cs charset="0" pitchFamily="2" typeface="Manrope Medium"/>
                </a:rPr>
                <a:t>-Engineers shape society's infrastructure (buildings, transportation, tech).</a:t>
              </a:r>
              <a:endParaRPr lang="en-US" sz="1478">
                <a:latin charset="0" pitchFamily="2" typeface="Manrope Medium"/>
                <a:ea charset="0" pitchFamily="2" typeface="Manrope Medium"/>
                <a:cs charset="0" pitchFamily="2" typeface="Manrope Medium"/>
              </a:endParaRPr>
            </a:p>
            <a:p>
              <a:pPr algn="l"/>
              <a:r>
                <a:rPr lang="en-US" sz="1478">
                  <a:solidFill>
                    <a:srgbClr val="FFFFFF"/>
                  </a:solidFill>
                  <a:latin charset="0" pitchFamily="2" typeface="Manrope Medium"/>
                  <a:ea charset="0" pitchFamily="2" typeface="Manrope Medium"/>
                  <a:cs charset="0" pitchFamily="2" typeface="Manrope Medium"/>
                </a:rPr>
                <a:t>-Impact on public safety (e.g., bridges, dams, medical devices).</a:t>
              </a:r>
              <a:endParaRPr lang="en-US" sz="1478">
                <a:latin charset="0" pitchFamily="2" typeface="Manrope Medium"/>
                <a:ea charset="0" pitchFamily="2" typeface="Manrope Medium"/>
                <a:cs charset="0" pitchFamily="2" typeface="Manrope Medium"/>
              </a:endParaRPr>
            </a:p>
            <a:p>
              <a:pPr algn="l"/>
              <a:r>
                <a:rPr lang="en-US" sz="1478">
                  <a:solidFill>
                    <a:srgbClr val="FFFFFF"/>
                  </a:solidFill>
                  <a:latin charset="0" pitchFamily="2" typeface="Manrope Medium"/>
                  <a:ea charset="0" pitchFamily="2" typeface="Manrope Medium"/>
                  <a:cs charset="0" pitchFamily="2" typeface="Manrope Medium"/>
                </a:rPr>
                <a:t>-Environmental protection and sustainability.</a:t>
              </a:r>
              <a:endParaRPr lang="en-US" sz="1478">
                <a:latin charset="0" pitchFamily="2" typeface="Manrope Medium"/>
                <a:ea charset="0" pitchFamily="2" typeface="Manrope Medium"/>
                <a:cs charset="0" pitchFamily="2" typeface="Manrope Medium"/>
              </a:endParaRPr>
            </a:p>
            <a:p>
              <a:pPr algn="l"/>
              <a:r>
                <a:rPr lang="en-US" sz="1478">
                  <a:solidFill>
                    <a:srgbClr val="FFFFFF"/>
                  </a:solidFill>
                  <a:latin charset="0" pitchFamily="2" typeface="Manrope Medium"/>
                  <a:ea charset="0" pitchFamily="2" typeface="Manrope Medium"/>
                  <a:cs charset="0" pitchFamily="2" typeface="Manrope Medium"/>
                </a:rPr>
                <a:t>-Professional reputation and trust.</a:t>
              </a:r>
              <a:endParaRPr lang="en-US" sz="1478">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4"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5.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sp>
        <p:nvSpPr>
          <p:cNvPr descr="Shape" id="2" name="Shape">
            <a:extLst>
              <a:ext uri="{FF2B5EF4-FFF2-40B4-BE49-F238E27FC236}"/>
            </a:extLst>
          </p:cNvPr>
          <p:cNvSpPr/>
          <p:nvPr/>
        </p:nvSpPr>
        <p:spPr>
          <a:xfrm rot="0">
            <a:off x="8128799" y="4926600"/>
            <a:ext cx="468000" cy="216000"/>
          </a:xfrm>
          <a:prstGeom prst="rect">
            <a:avLst/>
          </a:prstGeom>
          <a:noFill/>
        </p:spPr>
        <p:txBody>
          <a:bodyPr anchor="ctr" bIns="0" lIns="0" rIns="0" tIns="0" wrap="square">
            <a:spAutoFit/>
          </a:bodyPr>
          <a:lstStyle/>
          <a:p>
            <a:pPr algn="r"/>
            <a:r>
              <a:rPr lang="en-US" sz="1075">
                <a:solidFill>
                  <a:srgbClr val="DCDCDC"/>
                </a:solidFill>
                <a:latin charset="0" pitchFamily="2" typeface="Manrope Medium"/>
                <a:ea charset="0" pitchFamily="2" typeface="Manrope Medium"/>
                <a:cs charset="0" pitchFamily="2" typeface="Manrope Medium"/>
              </a:rPr>
              <a:t>5</a:t>
            </a:r>
            <a:endParaRPr lang="en-US" sz="1075">
              <a:latin charset="0" pitchFamily="2" typeface="Manrope Medium"/>
              <a:ea charset="0" pitchFamily="2" typeface="Manrope Medium"/>
              <a:cs charset="0" pitchFamily="2" typeface="Manrope Medium"/>
            </a:endParaRPr>
          </a:p>
        </p:txBody>
      </p:sp>
      <p:grpSp>
        <p:nvGrpSpPr>
          <p:cNvPr descr="Group" id="0" name="Group 7">
            <a:extLst>
              <a:ext uri="{FF2B5EF4-FFF2-40B4-BE49-F238E27FC236}"/>
            </a:extLst>
          </p:cNvPr>
          <p:cNvGrpSpPr/>
          <p:nvPr/>
        </p:nvGrpSpPr>
        <p:grpSpPr>
          <a:xfrm rot="0">
            <a:off x="547200" y="144000"/>
            <a:ext cx="8049600" cy="4638600"/>
            <a:chOff x="547200" y="144000"/>
            <a:chExt cx="8049600" cy="4638600"/>
          </a:xfrm>
        </p:grpSpPr>
        <p:sp>
          <p:nvSpPr>
            <p:cNvPr descr="Shape" id="11" name="Shape">
              <a:extLst>
                <a:ext uri="{FF2B5EF4-FFF2-40B4-BE49-F238E27FC236}"/>
              </a:extLst>
            </p:cNvPr>
            <p:cNvSpPr/>
            <p:nvPr/>
          </p:nvSpPr>
          <p:spPr>
            <a:xfrm rot="0">
              <a:off x="547200" y="144000"/>
              <a:ext cx="8049600" cy="4638600"/>
            </a:xfrm>
            <a:prstGeom prst="rect">
              <a:avLst/>
            </a:prstGeom>
            <a:noFill/>
          </p:spPr>
          <p:txBody>
            <a:bodyPr anchor="ctr" bIns="0" lIns="0" rIns="0" tIns="0" wrap="square">
              <a:spAutoFit/>
            </a:bodyPr>
            <a:lstStyle/>
            <a:p>
              <a:pPr algn="l"/>
              <a:r>
                <a:rPr b="true" lang="en-US" sz="2060">
                  <a:solidFill>
                    <a:srgbClr val="FFFFFF"/>
                  </a:solidFill>
                  <a:latin charset="0" pitchFamily="2" typeface="Manrope Medium"/>
                  <a:ea charset="0" pitchFamily="2" typeface="Manrope Medium"/>
                  <a:cs charset="0" pitchFamily="2" typeface="Manrope Medium"/>
                </a:rPr>
                <a:t>Evolution of Engineering Ethics:</a:t>
              </a:r>
              <a:endParaRPr lang="en-US" sz="2060">
                <a:latin charset="0" pitchFamily="2" typeface="Manrope Medium"/>
                <a:ea charset="0" pitchFamily="2" typeface="Manrope Medium"/>
                <a:cs charset="0" pitchFamily="2" typeface="Manrope Medium"/>
              </a:endParaRPr>
            </a:p>
            <a:p>
              <a:pPr algn="l"/>
              <a:r>
                <a:rPr lang="en-US" sz="2060">
                  <a:solidFill>
                    <a:srgbClr val="FFFFFF"/>
                  </a:solidFill>
                  <a:latin charset="0" pitchFamily="2" typeface="Manrope Medium"/>
                  <a:ea charset="0" pitchFamily="2" typeface="Manrope Medium"/>
                  <a:cs charset="0" pitchFamily="2" typeface="Manrope Medium"/>
                </a:rPr>
                <a:t>- Early ethical considerations during the industrial revolution and infrastructure development</a:t>
              </a:r>
              <a:endParaRPr lang="en-US" sz="2060">
                <a:latin charset="0" pitchFamily="2" typeface="Manrope Medium"/>
                <a:ea charset="0" pitchFamily="2" typeface="Manrope Medium"/>
                <a:cs charset="0" pitchFamily="2" typeface="Manrope Medium"/>
              </a:endParaRPr>
            </a:p>
            <a:p>
              <a:pPr algn="l"/>
              <a:r>
                <a:rPr lang="en-US" sz="2060">
                  <a:solidFill>
                    <a:srgbClr val="FFFFFF"/>
                  </a:solidFill>
                  <a:latin charset="0" pitchFamily="2" typeface="Manrope Medium"/>
                  <a:ea charset="0" pitchFamily="2" typeface="Manrope Medium"/>
                  <a:cs charset="0" pitchFamily="2" typeface="Manrope Medium"/>
                </a:rPr>
                <a:t>- Modern-day complexities including technology, globalization, and corporate pressure</a:t>
              </a:r>
              <a:endParaRPr lang="en-US" sz="2060">
                <a:latin charset="0" pitchFamily="2" typeface="Manrope Medium"/>
                <a:ea charset="0" pitchFamily="2" typeface="Manrope Medium"/>
                <a:cs charset="0" pitchFamily="2" typeface="Manrope Medium"/>
              </a:endParaRPr>
            </a:p>
            <a:p>
              <a:pPr algn="l"/>
              <a:r>
                <a:rPr lang="en-US" sz="2060">
                  <a:solidFill>
                    <a:srgbClr val="FFFFFF"/>
                  </a:solidFill>
                  <a:latin charset="0" pitchFamily="2" typeface="Manrope Medium"/>
                  <a:ea charset="0" pitchFamily="2" typeface="Manrope Medium"/>
                  <a:cs charset="0" pitchFamily="2" typeface="Manrope Medium"/>
                </a:rPr>
                <a:t>- Key milestones such as the development of engineering codes of ethics</a:t>
              </a:r>
              <a:endParaRPr lang="en-US" sz="2060">
                <a:latin charset="0" pitchFamily="2" typeface="Manrope Medium"/>
                <a:ea charset="0" pitchFamily="2" typeface="Manrope Medium"/>
                <a:cs charset="0" pitchFamily="2" typeface="Manrope Medium"/>
              </a:endParaRPr>
            </a:p>
            <a:p>
              <a:pPr algn="l"/>
              <a:r>
                <a:rPr lang="en-US" sz="2060">
                  <a:solidFill>
                    <a:srgbClr val="FFFFFF"/>
                  </a:solidFill>
                  <a:latin charset="0" pitchFamily="2" typeface="Manrope Medium"/>
                  <a:ea charset="0" pitchFamily="2" typeface="Manrope Medium"/>
                  <a:cs charset="0" pitchFamily="2" typeface="Manrope Medium"/>
                </a:rPr>
                <a:t>- Growing importance of ethics in engineering education.</a:t>
              </a:r>
              <a:endParaRPr lang="en-US" sz="2060">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3"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6.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sp>
        <p:nvSpPr>
          <p:cNvPr descr="Shape" id="2" name="Shape">
            <a:extLst>
              <a:ext uri="{FF2B5EF4-FFF2-40B4-BE49-F238E27FC236}"/>
            </a:extLst>
          </p:cNvPr>
          <p:cNvSpPr/>
          <p:nvPr/>
        </p:nvSpPr>
        <p:spPr>
          <a:xfrm rot="0">
            <a:off x="8128799" y="4926600"/>
            <a:ext cx="468000" cy="216000"/>
          </a:xfrm>
          <a:prstGeom prst="rect">
            <a:avLst/>
          </a:prstGeom>
          <a:noFill/>
        </p:spPr>
        <p:txBody>
          <a:bodyPr anchor="ctr" bIns="0" lIns="0" rIns="0" tIns="0" wrap="square">
            <a:spAutoFit/>
          </a:bodyPr>
          <a:lstStyle/>
          <a:p>
            <a:pPr algn="r"/>
            <a:r>
              <a:rPr lang="en-US" sz="1075">
                <a:solidFill>
                  <a:srgbClr val="DCDCDC"/>
                </a:solidFill>
                <a:latin charset="0" pitchFamily="2" typeface="Manrope Medium"/>
                <a:ea charset="0" pitchFamily="2" typeface="Manrope Medium"/>
                <a:cs charset="0" pitchFamily="2" typeface="Manrope Medium"/>
              </a:rPr>
              <a:t>6</a:t>
            </a:r>
            <a:endParaRPr lang="en-US" sz="1075">
              <a:latin charset="0" pitchFamily="2" typeface="Manrope Medium"/>
              <a:ea charset="0" pitchFamily="2" typeface="Manrope Medium"/>
              <a:cs charset="0" pitchFamily="2" typeface="Manrope Medium"/>
            </a:endParaRPr>
          </a:p>
        </p:txBody>
      </p:sp>
      <p:grpSp>
        <p:nvGrpSpPr>
          <p:cNvPr descr="Group" id="0" name="Group 7">
            <a:extLst>
              <a:ext uri="{FF2B5EF4-FFF2-40B4-BE49-F238E27FC236}"/>
            </a:extLst>
          </p:cNvPr>
          <p:cNvGrpSpPr/>
          <p:nvPr/>
        </p:nvGrpSpPr>
        <p:grpSpPr>
          <a:xfrm rot="0">
            <a:off x="547200" y="144000"/>
            <a:ext cx="8049600" cy="4638600"/>
            <a:chOff x="547200" y="144000"/>
            <a:chExt cx="8049600" cy="4638600"/>
          </a:xfrm>
        </p:grpSpPr>
        <p:sp>
          <p:nvSpPr>
            <p:cNvPr descr="Shape" id="11" name="Shape">
              <a:extLst>
                <a:ext uri="{FF2B5EF4-FFF2-40B4-BE49-F238E27FC236}"/>
              </a:extLst>
            </p:cNvPr>
            <p:cNvSpPr/>
            <p:nvPr/>
          </p:nvSpPr>
          <p:spPr>
            <a:xfrm rot="0">
              <a:off x="547200" y="144000"/>
              <a:ext cx="8049600" cy="4638600"/>
            </a:xfrm>
            <a:prstGeom prst="rect">
              <a:avLst/>
            </a:prstGeom>
            <a:noFill/>
          </p:spPr>
          <p:txBody>
            <a:bodyPr anchor="ctr" bIns="0" lIns="0" rIns="0" tIns="0" wrap="square">
              <a:spAutoFit/>
            </a:bodyPr>
            <a:lstStyle/>
            <a:p>
              <a:pPr algn="ctr"/>
              <a:r>
                <a:rPr b="true" lang="en-US" sz="4434">
                  <a:solidFill>
                    <a:srgbClr val="FFFFFF"/>
                  </a:solidFill>
                  <a:latin charset="0" pitchFamily="2" typeface="Manrope Medium"/>
                  <a:ea charset="0" pitchFamily="2" typeface="Manrope Medium"/>
                  <a:cs charset="0" pitchFamily="2" typeface="Manrope Medium"/>
                </a:rPr>
                <a:t>Problems</a:t>
              </a:r>
              <a:endParaRPr lang="en-US" sz="4434">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3"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7.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0" r="71"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sp>
        <p:nvSpPr>
          <p:cNvPr descr="Shape" id="2" name="Shape">
            <a:extLst>
              <a:ext uri="{FF2B5EF4-FFF2-40B4-BE49-F238E27FC236}"/>
            </a:extLst>
          </p:cNvPr>
          <p:cNvSpPr/>
          <p:nvPr/>
        </p:nvSpPr>
        <p:spPr>
          <a:xfrm rot="0">
            <a:off x="8128799" y="4926600"/>
            <a:ext cx="468000" cy="216000"/>
          </a:xfrm>
          <a:prstGeom prst="rect">
            <a:avLst/>
          </a:prstGeom>
          <a:noFill/>
        </p:spPr>
        <p:txBody>
          <a:bodyPr anchor="ctr" bIns="0" lIns="0" rIns="0" tIns="0" wrap="square">
            <a:spAutoFit/>
          </a:bodyPr>
          <a:lstStyle/>
          <a:p>
            <a:pPr algn="r"/>
            <a:r>
              <a:rPr lang="en-US" sz="1075">
                <a:solidFill>
                  <a:srgbClr val="DCDCDC"/>
                </a:solidFill>
                <a:latin charset="0" pitchFamily="2" typeface="Manrope Medium"/>
                <a:ea charset="0" pitchFamily="2" typeface="Manrope Medium"/>
                <a:cs charset="0" pitchFamily="2" typeface="Manrope Medium"/>
              </a:rPr>
              <a:t>7</a:t>
            </a:r>
            <a:endParaRPr lang="en-US" sz="1075">
              <a:latin charset="0" pitchFamily="2" typeface="Manrope Medium"/>
              <a:ea charset="0" pitchFamily="2" typeface="Manrope Medium"/>
              <a:cs charset="0" pitchFamily="2" typeface="Manrope Medium"/>
            </a:endParaRPr>
          </a:p>
        </p:txBody>
      </p:sp>
      <p:grpSp>
        <p:nvGrpSpPr>
          <p:cNvPr descr="Group" id="0" name="Group 7">
            <a:extLst>
              <a:ext uri="{FF2B5EF4-FFF2-40B4-BE49-F238E27FC236}"/>
            </a:extLst>
          </p:cNvPr>
          <p:cNvGrpSpPr/>
          <p:nvPr/>
        </p:nvGrpSpPr>
        <p:grpSpPr>
          <a:xfrm rot="0">
            <a:off x="547200" y="144000"/>
            <a:ext cx="8049600" cy="4638600"/>
            <a:chOff x="547200" y="144000"/>
            <a:chExt cx="8049600" cy="4638600"/>
          </a:xfrm>
        </p:grpSpPr>
        <p:sp>
          <p:nvSpPr>
            <p:cNvPr descr="Shape" id="11" name="Shape">
              <a:extLst>
                <a:ext uri="{FF2B5EF4-FFF2-40B4-BE49-F238E27FC236}"/>
              </a:extLst>
            </p:cNvPr>
            <p:cNvSpPr/>
            <p:nvPr/>
          </p:nvSpPr>
          <p:spPr>
            <a:xfrm rot="0">
              <a:off x="547200" y="144000"/>
              <a:ext cx="8049600" cy="1797840"/>
            </a:xfrm>
            <a:prstGeom prst="rect">
              <a:avLst/>
            </a:prstGeom>
            <a:noFill/>
          </p:spPr>
          <p:txBody>
            <a:bodyPr anchor="b" bIns="0" lIns="0" rIns="0" tIns="0" wrap="square">
              <a:spAutoFit/>
            </a:bodyPr>
            <a:lstStyle/>
            <a:p>
              <a:pPr algn="l"/>
              <a:r>
                <a:rPr b="true" lang="en-US" sz="3538">
                  <a:solidFill>
                    <a:srgbClr val="FFFFFF"/>
                  </a:solidFill>
                  <a:latin charset="0" pitchFamily="2" typeface="Manrope Medium"/>
                  <a:ea charset="0" pitchFamily="2" typeface="Manrope Medium"/>
                  <a:cs charset="0" pitchFamily="2" typeface="Manrope Medium"/>
                </a:rPr>
                <a:t>Major Ethical Issues in Engineering</a:t>
              </a:r>
              <a:endParaRPr lang="en-US" sz="3538">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2085839"/>
              <a:ext cx="8049600" cy="2696760"/>
            </a:xfrm>
            <a:prstGeom prst="rect">
              <a:avLst/>
            </a:prstGeom>
            <a:noFill/>
          </p:spPr>
          <p:txBody>
            <a:bodyPr bIns="0" lIns="0" rIns="0" tIns="0" wrap="square">
              <a:spAutoFit/>
            </a:bodyPr>
            <a:lstStyle/>
            <a:p>
              <a:pPr algn="l"/>
              <a:r>
                <a:rPr b="true" lang="en-US" sz="1702">
                  <a:solidFill>
                    <a:srgbClr val="FFFFFF"/>
                  </a:solidFill>
                  <a:latin charset="0" pitchFamily="2" typeface="Manrope Medium"/>
                  <a:ea charset="0" pitchFamily="2" typeface="Manrope Medium"/>
                  <a:cs charset="0" pitchFamily="2" typeface="Manrope Medium"/>
                </a:rPr>
                <a:t>Safety and Risk</a:t>
              </a:r>
              <a:r>
                <a:rPr lang="en-US" sz="1702">
                  <a:solidFill>
                    <a:srgbClr val="FFFFFF"/>
                  </a:solidFill>
                  <a:latin charset="0" pitchFamily="2" typeface="Manrope Medium"/>
                  <a:ea charset="0" pitchFamily="2" typeface="Manrope Medium"/>
                  <a:cs charset="0" pitchFamily="2" typeface="Manrope Medium"/>
                </a:rPr>
                <a:t>: Engineers must prioritize safety over cost or deadlines.</a:t>
              </a:r>
              <a:endParaRPr lang="en-US" sz="1702">
                <a:latin charset="0" pitchFamily="2" typeface="Manrope Medium"/>
                <a:ea charset="0" pitchFamily="2" typeface="Manrope Medium"/>
                <a:cs charset="0" pitchFamily="2" typeface="Manrope Medium"/>
              </a:endParaRPr>
            </a:p>
            <a:p>
              <a:pPr algn="l"/>
              <a:r>
                <a:rPr lang="en-US" sz="1702">
                  <a:solidFill>
                    <a:srgbClr val="FFFFFF"/>
                  </a:solidFill>
                  <a:latin charset="0" pitchFamily="2" typeface="Manrope Medium"/>
                  <a:ea charset="0" pitchFamily="2" typeface="Manrope Medium"/>
                  <a:cs charset="0" pitchFamily="2" typeface="Manrope Medium"/>
                </a:rPr>
                <a:t>Example: Challenger Space Shuttle disaster.</a:t>
              </a:r>
              <a:endParaRPr lang="en-US" sz="1702">
                <a:latin charset="0" pitchFamily="2" typeface="Manrope Medium"/>
                <a:ea charset="0" pitchFamily="2" typeface="Manrope Medium"/>
                <a:cs charset="0" pitchFamily="2" typeface="Manrope Medium"/>
              </a:endParaRPr>
            </a:p>
            <a:p>
              <a:pPr algn="l"/>
              <a:r>
                <a:rPr b="true" lang="en-US" sz="1702">
                  <a:solidFill>
                    <a:srgbClr val="FFFFFF"/>
                  </a:solidFill>
                  <a:latin charset="0" pitchFamily="2" typeface="Manrope Medium"/>
                  <a:ea charset="0" pitchFamily="2" typeface="Manrope Medium"/>
                  <a:cs charset="0" pitchFamily="2" typeface="Manrope Medium"/>
                </a:rPr>
                <a:t>Environmental Impact</a:t>
              </a:r>
              <a:r>
                <a:rPr lang="en-US" sz="1702">
                  <a:solidFill>
                    <a:srgbClr val="FFFFFF"/>
                  </a:solidFill>
                  <a:latin charset="0" pitchFamily="2" typeface="Manrope Medium"/>
                  <a:ea charset="0" pitchFamily="2" typeface="Manrope Medium"/>
                  <a:cs charset="0" pitchFamily="2" typeface="Manrope Medium"/>
                </a:rPr>
                <a:t>: Ethical responsibility to design </a:t>
              </a:r>
              <a:r>
                <a:rPr lang="en-US" sz="1702" u="sng">
                  <a:solidFill>
                    <a:srgbClr val="FFFFFF"/>
                  </a:solidFill>
                  <a:latin charset="0" pitchFamily="2" typeface="Manrope Medium"/>
                  <a:ea charset="0" pitchFamily="2" typeface="Manrope Medium"/>
                  <a:cs charset="0" pitchFamily="2" typeface="Manrope Medium"/>
                </a:rPr>
                <a:t>environmentally</a:t>
              </a:r>
              <a:r>
                <a:rPr lang="en-US" sz="1702">
                  <a:solidFill>
                    <a:srgbClr val="FFFFFF"/>
                  </a:solidFill>
                  <a:latin charset="0" pitchFamily="2" typeface="Manrope Medium"/>
                  <a:ea charset="0" pitchFamily="2" typeface="Manrope Medium"/>
                  <a:cs charset="0" pitchFamily="2" typeface="Manrope Medium"/>
                </a:rPr>
                <a:t> sustainable solutions.</a:t>
              </a:r>
              <a:endParaRPr lang="en-US" sz="1702">
                <a:latin charset="0" pitchFamily="2" typeface="Manrope Medium"/>
                <a:ea charset="0" pitchFamily="2" typeface="Manrope Medium"/>
                <a:cs charset="0" pitchFamily="2" typeface="Manrope Medium"/>
              </a:endParaRPr>
            </a:p>
            <a:p>
              <a:pPr algn="l"/>
              <a:r>
                <a:rPr lang="en-US" sz="1702">
                  <a:solidFill>
                    <a:srgbClr val="FFFFFF"/>
                  </a:solidFill>
                  <a:latin charset="0" pitchFamily="2" typeface="Manrope Medium"/>
                  <a:ea charset="0" pitchFamily="2" typeface="Manrope Medium"/>
                  <a:cs charset="0" pitchFamily="2" typeface="Manrope Medium"/>
                </a:rPr>
                <a:t>Example: Oil spills, pollution from industrial plants.</a:t>
              </a:r>
              <a:endParaRPr lang="en-US" sz="1702">
                <a:latin charset="0" pitchFamily="2" typeface="Manrope Medium"/>
                <a:ea charset="0" pitchFamily="2" typeface="Manrope Medium"/>
                <a:cs charset="0" pitchFamily="2" typeface="Manrope Medium"/>
              </a:endParaRPr>
            </a:p>
            <a:p>
              <a:pPr algn="l"/>
              <a:r>
                <a:rPr b="true" lang="en-US" sz="1702">
                  <a:solidFill>
                    <a:srgbClr val="FFFFFF"/>
                  </a:solidFill>
                  <a:latin charset="0" pitchFamily="2" typeface="Manrope Medium"/>
                  <a:ea charset="0" pitchFamily="2" typeface="Manrope Medium"/>
                  <a:cs charset="0" pitchFamily="2" typeface="Manrope Medium"/>
                </a:rPr>
                <a:t>Corporate Pressure</a:t>
              </a:r>
              <a:r>
                <a:rPr lang="en-US" sz="1702">
                  <a:solidFill>
                    <a:srgbClr val="FFFFFF"/>
                  </a:solidFill>
                  <a:latin charset="0" pitchFamily="2" typeface="Manrope Medium"/>
                  <a:ea charset="0" pitchFamily="2" typeface="Manrope Medium"/>
                  <a:cs charset="0" pitchFamily="2" typeface="Manrope Medium"/>
                </a:rPr>
                <a:t>: Conflict between corporate interests and ethical standards.</a:t>
              </a:r>
              <a:endParaRPr lang="en-US" sz="1702">
                <a:latin charset="0" pitchFamily="2" typeface="Manrope Medium"/>
                <a:ea charset="0" pitchFamily="2" typeface="Manrope Medium"/>
                <a:cs charset="0" pitchFamily="2" typeface="Manrope Medium"/>
              </a:endParaRPr>
            </a:p>
            <a:p>
              <a:pPr algn="l"/>
              <a:r>
                <a:rPr lang="en-US" sz="1702">
                  <a:solidFill>
                    <a:srgbClr val="FFFFFF"/>
                  </a:solidFill>
                  <a:latin charset="0" pitchFamily="2" typeface="Manrope Medium"/>
                  <a:ea charset="0" pitchFamily="2" typeface="Manrope Medium"/>
                  <a:cs charset="0" pitchFamily="2" typeface="Manrope Medium"/>
                </a:rPr>
                <a:t>Example: Underreporting of safety risks.</a:t>
              </a:r>
              <a:endParaRPr lang="en-US" sz="1702">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3"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8.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sp>
        <p:nvSpPr>
          <p:cNvPr descr="Shape" id="2" name="Shape">
            <a:extLst>
              <a:ext uri="{FF2B5EF4-FFF2-40B4-BE49-F238E27FC236}"/>
            </a:extLst>
          </p:cNvPr>
          <p:cNvSpPr/>
          <p:nvPr/>
        </p:nvSpPr>
        <p:spPr>
          <a:xfrm rot="0">
            <a:off x="8128799" y="4926600"/>
            <a:ext cx="468000" cy="216000"/>
          </a:xfrm>
          <a:prstGeom prst="rect">
            <a:avLst/>
          </a:prstGeom>
          <a:noFill/>
        </p:spPr>
        <p:txBody>
          <a:bodyPr anchor="ctr" bIns="0" lIns="0" rIns="0" tIns="0" wrap="square">
            <a:spAutoFit/>
          </a:bodyPr>
          <a:lstStyle/>
          <a:p>
            <a:pPr algn="r"/>
            <a:r>
              <a:rPr lang="en-US" sz="1075">
                <a:solidFill>
                  <a:srgbClr val="DCDCDC"/>
                </a:solidFill>
                <a:latin charset="0" pitchFamily="2" typeface="Manrope Medium"/>
                <a:ea charset="0" pitchFamily="2" typeface="Manrope Medium"/>
                <a:cs charset="0" pitchFamily="2" typeface="Manrope Medium"/>
              </a:rPr>
              <a:t>8</a:t>
            </a:r>
            <a:endParaRPr lang="en-US" sz="1075">
              <a:latin charset="0" pitchFamily="2" typeface="Manrope Medium"/>
              <a:ea charset="0" pitchFamily="2" typeface="Manrope Medium"/>
              <a:cs charset="0" pitchFamily="2" typeface="Manrope Medium"/>
            </a:endParaRPr>
          </a:p>
        </p:txBody>
      </p:sp>
      <p:sp>
        <p:nvSpPr>
          <p:cNvPr descr="Shape" id="1" name="Shape">
            <a:extLst>
              <a:ext uri="{FF2B5EF4-FFF2-40B4-BE49-F238E27FC236}"/>
            </a:extLst>
          </p:cNvPr>
          <p:cNvSpPr/>
          <p:nvPr/>
        </p:nvSpPr>
        <p:spPr>
          <a:xfrm rot="0">
            <a:off x="547200" y="144000"/>
            <a:ext cx="8049600" cy="658800"/>
          </a:xfrm>
          <a:prstGeom prst="rect">
            <a:avLst/>
          </a:prstGeom>
          <a:noFill/>
        </p:spPr>
        <p:txBody>
          <a:bodyPr bIns="0" lIns="0" rIns="0" tIns="0" wrap="square">
            <a:spAutoFit/>
          </a:bodyPr>
          <a:lstStyle/>
          <a:p>
            <a:pPr algn="l"/>
            <a:r>
              <a:rPr b="true" lang="en-US" sz="2150">
                <a:solidFill>
                  <a:srgbClr val="FFFFFF"/>
                </a:solidFill>
                <a:latin charset="0" pitchFamily="2" typeface="Manrope Medium"/>
                <a:ea charset="0" pitchFamily="2" typeface="Manrope Medium"/>
                <a:cs charset="0" pitchFamily="2" typeface="Manrope Medium"/>
              </a:rPr>
              <a:t>Ethical Dilemmas in Engineering Practice</a:t>
            </a:r>
            <a:endParaRPr lang="en-US" sz="2150">
              <a:latin charset="0" pitchFamily="2" typeface="Manrope Medium"/>
              <a:ea charset="0" pitchFamily="2" typeface="Manrope Medium"/>
              <a:cs charset="0" pitchFamily="2" typeface="Manrope Medium"/>
            </a:endParaRPr>
          </a:p>
        </p:txBody>
      </p:sp>
      <p:grpSp>
        <p:nvGrpSpPr>
          <p:cNvPr descr="Group" id="0" name="Group 7">
            <a:extLst>
              <a:ext uri="{FF2B5EF4-FFF2-40B4-BE49-F238E27FC236}"/>
            </a:extLst>
          </p:cNvPr>
          <p:cNvGrpSpPr/>
          <p:nvPr/>
        </p:nvGrpSpPr>
        <p:grpSpPr>
          <a:xfrm rot="0">
            <a:off x="547200" y="946800"/>
            <a:ext cx="2587200" cy="1845900"/>
            <a:chOff x="547200" y="946800"/>
            <a:chExt cx="2587200" cy="1845900"/>
          </a:xfrm>
        </p:grpSpPr>
        <p:sp>
          <p:nvSpPr>
            <p:cNvPr descr="Shape" id="11" name="Shape">
              <a:extLst>
                <a:ext uri="{FF2B5EF4-FFF2-40B4-BE49-F238E27FC236}"/>
              </a:extLst>
            </p:cNvPr>
            <p:cNvSpPr/>
            <p:nvPr/>
          </p:nvSpPr>
          <p:spPr>
            <a:xfrm rot="0">
              <a:off x="547200" y="946800"/>
              <a:ext cx="2587200" cy="510570"/>
            </a:xfrm>
            <a:prstGeom prst="rect">
              <a:avLst/>
            </a:prstGeom>
            <a:noFill/>
          </p:spPr>
          <p:txBody>
            <a:bodyPr anchor="b" bIns="0" lIns="0" rIns="0" tIns="0" wrap="square">
              <a:spAutoFit/>
            </a:bodyPr>
            <a:lstStyle/>
            <a:p>
              <a:pPr algn="l"/>
              <a:r>
                <a:rPr b="true" lang="en-US" sz="1254">
                  <a:solidFill>
                    <a:srgbClr val="FFFFFF"/>
                  </a:solidFill>
                  <a:latin charset="0" pitchFamily="2" typeface="Manrope Medium"/>
                  <a:ea charset="0" pitchFamily="2" typeface="Manrope Medium"/>
                  <a:cs charset="0" pitchFamily="2" typeface="Manrope Medium"/>
                </a:rPr>
                <a:t>Conflicting interests</a:t>
              </a:r>
              <a:endParaRPr lang="en-US" sz="1254">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1601370"/>
              <a:ext cx="2587200" cy="119133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Ethical dilemmas in engineering practice often arise when engineers are faced with conflicting interests, such as meeting project deadlines versus ensuring safety standards are met.  </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547200" y="2936700"/>
            <a:ext cx="2587200" cy="1845900"/>
            <a:chOff x="547200" y="2936700"/>
            <a:chExt cx="2587200" cy="1845900"/>
          </a:xfrm>
        </p:grpSpPr>
        <p:sp>
          <p:nvSpPr>
            <p:cNvPr descr="Shape" id="11" name="Shape">
              <a:extLst>
                <a:ext uri="{FF2B5EF4-FFF2-40B4-BE49-F238E27FC236}"/>
              </a:extLst>
            </p:cNvPr>
            <p:cNvSpPr/>
            <p:nvPr/>
          </p:nvSpPr>
          <p:spPr>
            <a:xfrm rot="0">
              <a:off x="547200" y="2936700"/>
              <a:ext cx="2587200" cy="510570"/>
            </a:xfrm>
            <a:prstGeom prst="rect">
              <a:avLst/>
            </a:prstGeom>
            <a:noFill/>
          </p:spPr>
          <p:txBody>
            <a:bodyPr anchor="b" bIns="0" lIns="0" rIns="0" tIns="0" wrap="square">
              <a:spAutoFit/>
            </a:bodyPr>
            <a:lstStyle/>
            <a:p>
              <a:pPr algn="l"/>
              <a:r>
                <a:rPr b="true" lang="en-US" sz="1254">
                  <a:solidFill>
                    <a:srgbClr val="FFFFFF"/>
                  </a:solidFill>
                  <a:latin charset="0" pitchFamily="2" typeface="Manrope Medium"/>
                  <a:ea charset="0" pitchFamily="2" typeface="Manrope Medium"/>
                  <a:cs charset="0" pitchFamily="2" typeface="Manrope Medium"/>
                </a:rPr>
                <a:t>Pressure to cut corners</a:t>
              </a:r>
              <a:endParaRPr lang="en-US" sz="1254">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547200" y="3591270"/>
              <a:ext cx="2587200" cy="119133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These dilemmas can also occur when engineers are pressured to cut corners or overlook certain regulations in order to save time or money.  </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3278400" y="946800"/>
            <a:ext cx="2587200" cy="3835800"/>
            <a:chOff x="3278400" y="946800"/>
            <a:chExt cx="2587200" cy="3835800"/>
          </a:xfrm>
        </p:grpSpPr>
        <p:pic>
          <p:nvPicPr>
            <p:cNvPr descr="Picture" id="21" name="Picture">
              <a:extLst>
                <a:ext uri="{FF2B5EF4-FFF2-40B4-BE49-F238E27FC236}"/>
              </a:extLst>
            </p:cNvPr>
            <p:cNvPicPr>
              <a:picLocks/>
            </p:cNvPicPr>
            <p:nvPr/>
          </p:nvPicPr>
          <p:blipFill>
            <a:blip cstate="none" r:embed="rId3" r:link="">
              <a:extLst>
                <a:ext uri="{28A0092B-C50C-407E-A947-70E740481C1C}"/>
              </a:extLst>
            </a:blip>
            <a:srcRect b="0" l="0" r="55079" t="0"/>
            <a:stretch/>
          </p:blipFill>
          <p:spPr>
            <a:xfrm rot="0">
              <a:off x="3278400" y="946800"/>
              <a:ext cx="2587200" cy="3835800"/>
            </a:xfrm>
            <a:prstGeom prst="roundRect">
              <a:avLst>
                <a:gd fmla="val 4592" name="adj"/>
              </a:avLst>
            </a:prstGeom>
          </p:spPr>
        </p:pic>
      </p:grpSp>
      <p:grpSp>
        <p:nvGrpSpPr>
          <p:cNvPr descr="Group" id="0" name="Group 7">
            <a:extLst>
              <a:ext uri="{FF2B5EF4-FFF2-40B4-BE49-F238E27FC236}"/>
            </a:extLst>
          </p:cNvPr>
          <p:cNvGrpSpPr/>
          <p:nvPr/>
        </p:nvGrpSpPr>
        <p:grpSpPr>
          <a:xfrm rot="0">
            <a:off x="6009600" y="946800"/>
            <a:ext cx="2587200" cy="1845900"/>
            <a:chOff x="6009600" y="946800"/>
            <a:chExt cx="2587200" cy="1845900"/>
          </a:xfrm>
        </p:grpSpPr>
        <p:sp>
          <p:nvSpPr>
            <p:cNvPr descr="Shape" id="11" name="Shape">
              <a:extLst>
                <a:ext uri="{FF2B5EF4-FFF2-40B4-BE49-F238E27FC236}"/>
              </a:extLst>
            </p:cNvPr>
            <p:cNvSpPr/>
            <p:nvPr/>
          </p:nvSpPr>
          <p:spPr>
            <a:xfrm rot="0">
              <a:off x="6009600" y="946800"/>
              <a:ext cx="2587200" cy="510570"/>
            </a:xfrm>
            <a:prstGeom prst="rect">
              <a:avLst/>
            </a:prstGeom>
            <a:noFill/>
          </p:spPr>
          <p:txBody>
            <a:bodyPr anchor="b" bIns="0" lIns="0" rIns="0" tIns="0" wrap="square">
              <a:spAutoFit/>
            </a:bodyPr>
            <a:lstStyle/>
            <a:p>
              <a:pPr algn="l"/>
              <a:r>
                <a:rPr b="true" lang="en-US" sz="1254">
                  <a:solidFill>
                    <a:srgbClr val="FFFFFF"/>
                  </a:solidFill>
                  <a:latin charset="0" pitchFamily="2" typeface="Manrope Medium"/>
                  <a:ea charset="0" pitchFamily="2" typeface="Manrope Medium"/>
                  <a:cs charset="0" pitchFamily="2" typeface="Manrope Medium"/>
                </a:rPr>
                <a:t>Personal values at stake</a:t>
              </a:r>
              <a:endParaRPr lang="en-US" sz="1254">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6009600" y="1601370"/>
              <a:ext cx="2587200" cy="119133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Additionally, ethical dilemmas may arise when engineers are asked to work on projects that go against their personal values or beliefs.  </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009600" y="2936700"/>
            <a:ext cx="2587200" cy="1845900"/>
            <a:chOff x="6009600" y="2936700"/>
            <a:chExt cx="2587200" cy="1845900"/>
          </a:xfrm>
        </p:grpSpPr>
        <p:sp>
          <p:nvSpPr>
            <p:cNvPr descr="Shape" id="11" name="Shape">
              <a:extLst>
                <a:ext uri="{FF2B5EF4-FFF2-40B4-BE49-F238E27FC236}"/>
              </a:extLst>
            </p:cNvPr>
            <p:cNvSpPr/>
            <p:nvPr/>
          </p:nvSpPr>
          <p:spPr>
            <a:xfrm rot="0">
              <a:off x="6009600" y="2936700"/>
              <a:ext cx="2587200" cy="510570"/>
            </a:xfrm>
            <a:prstGeom prst="rect">
              <a:avLst/>
            </a:prstGeom>
            <a:noFill/>
          </p:spPr>
          <p:txBody>
            <a:bodyPr anchor="b" bIns="0" lIns="0" rIns="0" tIns="0" wrap="square">
              <a:spAutoFit/>
            </a:bodyPr>
            <a:lstStyle/>
            <a:p>
              <a:pPr algn="l"/>
              <a:r>
                <a:rPr b="true" lang="en-US" sz="1254">
                  <a:solidFill>
                    <a:srgbClr val="FFFFFF"/>
                  </a:solidFill>
                  <a:latin charset="0" pitchFamily="2" typeface="Manrope Medium"/>
                  <a:ea charset="0" pitchFamily="2" typeface="Manrope Medium"/>
                  <a:cs charset="0" pitchFamily="2" typeface="Manrope Medium"/>
                </a:rPr>
                <a:t>Consider consequences</a:t>
              </a:r>
              <a:endParaRPr lang="en-US" sz="1254">
                <a:latin charset="0" pitchFamily="2" typeface="Manrope Medium"/>
                <a:ea charset="0" pitchFamily="2" typeface="Manrope Medium"/>
                <a:cs charset="0" pitchFamily="2" typeface="Manrope Medium"/>
              </a:endParaRPr>
            </a:p>
          </p:txBody>
        </p:sp>
        <p:sp>
          <p:nvSpPr>
            <p:cNvPr descr="Shape" id="11" name="Shape">
              <a:extLst>
                <a:ext uri="{FF2B5EF4-FFF2-40B4-BE49-F238E27FC236}"/>
              </a:extLst>
            </p:cNvPr>
            <p:cNvSpPr/>
            <p:nvPr/>
          </p:nvSpPr>
          <p:spPr>
            <a:xfrm rot="0">
              <a:off x="6009600" y="3591270"/>
              <a:ext cx="2587200" cy="1191330"/>
            </a:xfrm>
            <a:prstGeom prst="rect">
              <a:avLst/>
            </a:prstGeom>
            <a:noFill/>
          </p:spPr>
          <p:txBody>
            <a:bodyPr bIns="0" lIns="0" rIns="0" tIns="0" wrap="square">
              <a:spAutoFit/>
            </a:bodyPr>
            <a:lstStyle/>
            <a:p>
              <a:pPr algn="l"/>
              <a:r>
                <a:rPr lang="en-US" sz="1075">
                  <a:solidFill>
                    <a:srgbClr val="FFFFFF"/>
                  </a:solidFill>
                  <a:latin charset="0" pitchFamily="2" typeface="Manrope Medium"/>
                  <a:ea charset="0" pitchFamily="2" typeface="Manrope Medium"/>
                  <a:cs charset="0" pitchFamily="2" typeface="Manrope Medium"/>
                </a:rPr>
                <a:t>Ultimately, navigating ethical dilemmas in engineering practice requires a careful consideration of the potential consequences of each decision, as well as a commitment to upholding ethical standards in the profession. </a:t>
              </a:r>
              <a:endParaRPr lang="en-US" sz="1075">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4"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slides/slide9.xml><?xml version="1.0" encoding="utf-8"?>
<p:sld xmlns:a="http://schemas.openxmlformats.org/drawingml/2006/main" xmlns:r="http://schemas.openxmlformats.org/officeDocument/2006/relationships" xmlns:p="http://schemas.openxmlformats.org/presentationml/2006/main" xmlns:mc="http://schemas.openxmlformats.org/markup-compatibility/2006"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wp="http://schemas.openxmlformats.org/drawingml/2006/wordprocessingDrawing" xmlns:wp14="http://schemas.microsoft.com/office/word/2010/wordprocessingDrawing" xmlns:xdr="http://schemas.openxmlformats.org/drawingml/2006/spreadsheetDrawing" xmlns:dsp="http://schemas.microsoft.com/office/drawing/2008/diagram" xmlns:p14="http://schemas.microsoft.com/office/powerpoint/2010/main" xmlns:a14="http://schemas.microsoft.com/office/drawing/2010/main" xmlns:p15="http://schemas.microsoft.com/office/powerpoint/2012/main" xmlns:p166="http://schemas.microsoft.com/office/powerpoint/2016/6/main" xmlns:a13cmd="http://schemas.microsoft.com/office/drawing/2013/main/command" xmlns:p13cmd="http://schemas.microsoft.com/office/powerpoint/2013/main/command" xmlns:p1510="http://schemas.microsoft.com/office/powerpoint/2015/10/main" xmlns:psez="http://schemas.microsoft.com/office/powerpoint/2016/sectionzoom" xmlns:pslz="http://schemas.microsoft.com/office/powerpoint/2016/slidezoom" xmlns:psuz="http://schemas.microsoft.com/office/powerpoint/2016/summaryzoom" xmlns:p173="http://schemas.microsoft.com/office/powerpoint/2017/3/main"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0="http://www.w3.org/1998/Math/MathML" xmlns:ns31="http://www.w3.org/2003/InkML"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etp="http://schemas.microsoft.com/office/webextensions/taskpanes/2010/11" xmlns:we="http://schemas.microsoft.com/office/webextensions/webextension/2010/11" xmlns:comp="http://schemas.openxmlformats.org/drawingml/2006/compatibility" xmlns:lc="http://schemas.openxmlformats.org/drawingml/2006/lockedCanvas" xmlns:p159="http://schemas.microsoft.com/office/powerpoint/2015/09/main" xmlns:p16="http://schemas.microsoft.com/office/powerpoint/2015/main" xmlns:p1710="http://schemas.microsoft.com/office/powerpoint/2017/10/main" xmlns:p184="http://schemas.microsoft.com/office/powerpoint/2018/4/main"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v="urn:schemas-microsoft-com:vml">
  <p:cSld>
    <p:spTree>
      <p:nvGrpSpPr>
        <p:cNvPr id="1" name=""/>
        <p:cNvGrpSpPr/>
        <p:nvPr/>
      </p:nvGrpSpPr>
      <p:grpSpPr>
        <a:xfrm>
          <a:off x="0" y="0"/>
          <a:ext cx="0" cy="0"/>
          <a:chOff x="0" y="0"/>
          <a:chExt cx="0" cy="0"/>
        </a:xfrm>
      </p:grpSpPr>
      <p:grpSp>
        <p:nvGrpSpPr>
          <p:cNvPr descr="Group" id="0" name="Group 7">
            <a:extLst>
              <a:ext uri="{FF2B5EF4-FFF2-40B4-BE49-F238E27FC236}"/>
            </a:extLst>
          </p:cNvPr>
          <p:cNvGrpSpPr/>
          <p:nvPr/>
        </p:nvGrpSpPr>
        <p:grpSpPr>
          <a:xfrm rot="0">
            <a:off x="0" y="0"/>
            <a:ext cx="9144000" cy="5142600"/>
            <a:chOff x="0" y="0"/>
            <a:chExt cx="9144000" cy="5142600"/>
          </a:xfrm>
        </p:grpSpPr>
        <p:pic>
          <p:nvPicPr>
            <p:cNvPr descr="Picture" id="0" name="Picture">
              <a:extLst>
                <a:ext uri="{FF2B5EF4-FFF2-40B4-BE49-F238E27FC236}"/>
              </a:extLst>
            </p:cNvPr>
            <p:cNvPicPr>
              <a:picLocks/>
            </p:cNvPicPr>
            <p:nvPr/>
          </p:nvPicPr>
          <p:blipFill>
            <a:blip cstate="none" r:embed="rId2" r:link="">
              <a:extLst>
                <a:ext uri="{28A0092B-C50C-407E-A947-70E740481C1C}"/>
              </a:extLst>
            </a:blip>
            <a:srcRect b="0" l="36" r="36" t="0"/>
            <a:stretch/>
          </p:blipFill>
          <p:spPr>
            <a:xfrm rot="0">
              <a:off x="0" y="0"/>
              <a:ext cx="9144000" cy="5142600"/>
            </a:xfrm>
            <a:prstGeom prst="rect">
              <a:avLst/>
            </a:prstGeom>
          </p:spPr>
        </p:pic>
        <p:sp>
          <p:nvSpPr>
            <p:cNvPr descr="Shape" id="0" name="Shape">
              <a:extLst>
                <a:ext uri="{FF2B5EF4-FFF2-40B4-BE49-F238E27FC236}"/>
              </a:extLst>
            </p:cNvPr>
            <p:cNvSpPr/>
            <p:nvPr/>
          </p:nvSpPr>
          <p:spPr>
            <a:xfrm rot="0">
              <a:off x="0" y="0"/>
              <a:ext cx="9144000" cy="5142600"/>
            </a:xfrm>
            <a:prstGeom prst="rect">
              <a:avLst/>
            </a:prstGeom>
            <a:solidFill>
              <a:srgbClr val="000000">
                <a:alpha val="60000"/>
              </a:srgbClr>
            </a:solidFill>
          </p:spPr>
          <p:style>
            <a:lnRef idx="0">
              <a:srgbClr val="000000"/>
            </a:lnRef>
            <a:fillRef idx="1">
              <a:schemeClr val="accent1"/>
            </a:fillRef>
            <a:effectRef idx="0">
              <a:schemeClr val="accent1"/>
            </a:effectRef>
            <a:fontRef idx="minor">
              <a:schemeClr val="lt1"/>
            </a:fontRef>
          </p:style>
        </p:sp>
      </p:grpSp>
      <p:sp>
        <p:nvSpPr>
          <p:cNvPr descr="Shape" id="2" name="Shape">
            <a:extLst>
              <a:ext uri="{FF2B5EF4-FFF2-40B4-BE49-F238E27FC236}"/>
            </a:extLst>
          </p:cNvPr>
          <p:cNvSpPr/>
          <p:nvPr/>
        </p:nvSpPr>
        <p:spPr>
          <a:xfrm rot="0">
            <a:off x="8128799" y="4926600"/>
            <a:ext cx="468000" cy="216000"/>
          </a:xfrm>
          <a:prstGeom prst="rect">
            <a:avLst/>
          </a:prstGeom>
          <a:noFill/>
        </p:spPr>
        <p:txBody>
          <a:bodyPr anchor="ctr" bIns="0" lIns="0" rIns="0" tIns="0" wrap="square">
            <a:spAutoFit/>
          </a:bodyPr>
          <a:lstStyle/>
          <a:p>
            <a:pPr algn="r"/>
            <a:r>
              <a:rPr lang="en-US" sz="1075">
                <a:solidFill>
                  <a:srgbClr val="DCDCDC"/>
                </a:solidFill>
                <a:latin charset="0" pitchFamily="2" typeface="Manrope Medium"/>
                <a:ea charset="0" pitchFamily="2" typeface="Manrope Medium"/>
                <a:cs charset="0" pitchFamily="2" typeface="Manrope Medium"/>
              </a:rPr>
              <a:t>9</a:t>
            </a:r>
            <a:endParaRPr lang="en-US" sz="1075">
              <a:latin charset="0" pitchFamily="2" typeface="Manrope Medium"/>
              <a:ea charset="0" pitchFamily="2" typeface="Manrope Medium"/>
              <a:cs charset="0" pitchFamily="2" typeface="Manrope Medium"/>
            </a:endParaRPr>
          </a:p>
        </p:txBody>
      </p:sp>
      <p:grpSp>
        <p:nvGrpSpPr>
          <p:cNvPr descr="Group" id="0" name="Group 7">
            <a:extLst>
              <a:ext uri="{FF2B5EF4-FFF2-40B4-BE49-F238E27FC236}"/>
            </a:extLst>
          </p:cNvPr>
          <p:cNvGrpSpPr/>
          <p:nvPr/>
        </p:nvGrpSpPr>
        <p:grpSpPr>
          <a:xfrm rot="0">
            <a:off x="547200" y="144000"/>
            <a:ext cx="8049600" cy="4638600"/>
            <a:chOff x="547200" y="144000"/>
            <a:chExt cx="8049600" cy="4638600"/>
          </a:xfrm>
        </p:grpSpPr>
        <p:sp>
          <p:nvSpPr>
            <p:cNvPr descr="Shape" id="11" name="Shape">
              <a:extLst>
                <a:ext uri="{FF2B5EF4-FFF2-40B4-BE49-F238E27FC236}"/>
              </a:extLst>
            </p:cNvPr>
            <p:cNvSpPr/>
            <p:nvPr/>
          </p:nvSpPr>
          <p:spPr>
            <a:xfrm rot="0">
              <a:off x="547200" y="144000"/>
              <a:ext cx="8049600" cy="4638600"/>
            </a:xfrm>
            <a:prstGeom prst="rect">
              <a:avLst/>
            </a:prstGeom>
            <a:noFill/>
          </p:spPr>
          <p:txBody>
            <a:bodyPr anchor="ctr" bIns="0" lIns="0" rIns="0" tIns="0" wrap="square">
              <a:spAutoFit/>
            </a:bodyPr>
            <a:lstStyle/>
            <a:p>
              <a:pPr algn="ctr"/>
              <a:r>
                <a:rPr b="true" lang="en-US" sz="4434">
                  <a:solidFill>
                    <a:srgbClr val="FFFFFF"/>
                  </a:solidFill>
                  <a:latin charset="0" pitchFamily="2" typeface="Manrope Medium"/>
                  <a:ea charset="0" pitchFamily="2" typeface="Manrope Medium"/>
                  <a:cs charset="0" pitchFamily="2" typeface="Manrope Medium"/>
                </a:rPr>
                <a:t>Solution and Conclusion</a:t>
              </a:r>
              <a:endParaRPr lang="en-US" sz="4434">
                <a:latin charset="0" pitchFamily="2" typeface="Manrope Medium"/>
                <a:ea charset="0" pitchFamily="2" typeface="Manrope Medium"/>
                <a:cs charset="0" pitchFamily="2" typeface="Manrope Medium"/>
              </a:endParaRPr>
            </a:p>
          </p:txBody>
        </p:sp>
      </p:grpSp>
      <p:grpSp>
        <p:nvGrpSpPr>
          <p:cNvPr descr="Group" id="0" name="Group 7">
            <a:extLst>
              <a:ext uri="{FF2B5EF4-FFF2-40B4-BE49-F238E27FC236}"/>
            </a:extLst>
          </p:cNvPr>
          <p:cNvGrpSpPr/>
          <p:nvPr/>
        </p:nvGrpSpPr>
        <p:grpSpPr>
          <a:xfrm rot="0">
            <a:off x="6724800" y="4555800"/>
            <a:ext cx="2275200" cy="442800"/>
            <a:chOff x="6724800" y="4555800"/>
            <a:chExt cx="2275200" cy="442800"/>
          </a:xfrm>
        </p:grpSpPr>
        <p:pic>
          <p:nvPicPr>
            <p:cNvPr descr="Picture" id="0" name="Picture">
              <a:extLst>
                <a:ext uri="{FF2B5EF4-FFF2-40B4-BE49-F238E27FC236}"/>
              </a:extLst>
            </p:cNvPr>
            <p:cNvPicPr>
              <a:picLocks/>
            </p:cNvPicPr>
            <p:nvPr/>
          </p:nvPicPr>
          <p:blipFill>
            <a:blip cstate="none" r:embed="rId3" r:link="">
              <a:extLst>
                <a:ext uri="{28A0092B-C50C-407E-A947-70E740481C1C}"/>
              </a:extLst>
            </a:blip>
            <a:srcRect b="0" l="45" r="45" t="0"/>
            <a:stretch/>
          </p:blipFill>
          <p:spPr>
            <a:xfrm rot="0">
              <a:off x="6724800" y="4555800"/>
              <a:ext cx="2275200" cy="442800"/>
            </a:xfrm>
            <a:prstGeom prst="rect">
              <a:avLst/>
            </a:prstGeom>
          </p:spPr>
        </p:pic>
        <p:sp>
          <p:nvSpPr>
            <p:cNvPr descr="Shape" id="0" name="Shape">
              <a:extLst>
                <a:ext uri="{FF2B5EF4-FFF2-40B4-BE49-F238E27FC236}"/>
              </a:extLst>
            </p:cNvPr>
            <p:cNvSpPr/>
            <p:nvPr/>
          </p:nvSpPr>
          <p:spPr>
            <a:xfrm rot="0">
              <a:off x="6886800" y="4555800"/>
              <a:ext cx="1656000" cy="442800"/>
            </a:xfrm>
            <a:prstGeom prst="rect">
              <a:avLst/>
            </a:prstGeom>
            <a:noFill/>
          </p:spPr>
          <p:txBody>
            <a:bodyPr anchor="ctr" bIns="0" lIns="0" rIns="0" tIns="0" wrap="square">
              <a:spAutoFit/>
            </a:bodyPr>
            <a:lstStyle/>
            <a:p>
              <a:pPr algn="ctr"/>
              <a:r>
                <a:rPr lang="en-US" sz="1164">
                  <a:solidFill>
                    <a:srgbClr val="FFFFFF"/>
                  </a:solidFill>
                  <a:latin charset="0" panose="02000000000000000000" pitchFamily="2" typeface="Roboto"/>
                  <a:ea charset="0" panose="02000000000000000000" pitchFamily="2" typeface="Roboto"/>
                  <a:cs charset="0" panose="02000000000000000000" pitchFamily="2" typeface="Roboto"/>
                </a:rPr>
                <a:t>Made with Slidey</a:t>
              </a:r>
              <a:endParaRPr lang="en-US" sz="1164">
                <a:latin charset="0" panose="02000000000000000000" pitchFamily="2" typeface="Roboto"/>
                <a:ea charset="0" panose="02000000000000000000" pitchFamily="2" typeface="Roboto"/>
                <a:cs charset="0" panose="02000000000000000000" pitchFamily="2" typeface="Roboto"/>
              </a:endParaRPr>
            </a:p>
          </p:txBody>
        </p:sp>
      </p:grpSp>
    </p:spTree>
  </p:cSld>
</p:sld>
</file>

<file path=ppt/theme/theme1.xml><?xml version="1.0" encoding="utf-8"?>
<a:theme xmlns:w="http://schemas.openxmlformats.org/wordprocessingml/2006/main" xmlns:m="http://schemas.openxmlformats.org/officeDocument/2006/math" xmlns:w14="http://schemas.microsoft.com/office/word/2010/wordml" xmlns:r="http://schemas.openxmlformats.org/officeDocument/2006/relationships" xmlns:wp="http://schemas.openxmlformats.org/drawingml/2006/wordprocessingDrawing" xmlns:a="http://schemas.openxmlformats.org/drawingml/2006/main" xmlns:wp14="http://schemas.microsoft.com/office/word/2010/wordprocessingDrawing" xmlns:w15="http://schemas.microsoft.com/office/word/2012/wordml" xmlns:mc="http://schemas.openxmlformats.org/markup-compatibility/2006" xmlns:a14="http://schemas.microsoft.com/office/drawing/2010/main" xmlns:sl="http://schemas.openxmlformats.org/schemaLibrary/2006/main" xmlns:wne="http://schemas.microsoft.com/office/word/2006/wordml" xmlns:c="http://schemas.openxmlformats.org/drawingml/2006/chart" xmlns:cdr="http://schemas.openxmlformats.org/drawingml/2006/chartDrawing" xmlns:c14="http://schemas.microsoft.com/office/drawing/2007/8/2/chart" xmlns:dgm="http://schemas.openxmlformats.org/drawingml/2006/diagram" xmlns:pic="http://schemas.openxmlformats.org/drawingml/2006/picture" xmlns:xdr="http://schemas.openxmlformats.org/drawingml/2006/spreadsheetDrawing" xmlns:dsp="http://schemas.microsoft.com/office/drawing/2008/diagram" xmlns:xvml="urn:schemas-microsoft-com:office:excel" xmlns:o="urn:schemas-microsoft-com:office:office" xmlns:v="urn:schemas-microsoft-com:vml" xmlns:w10="urn:schemas-microsoft-com:office:word" xmlns:pvml="urn:schemas-microsoft-com:office:powerpoint" xmlns:cppr="http://schemas.microsoft.com/office/2006/coverPageProps" xmlns:odx="http://opendope.org/xpaths" xmlns:odc="http://opendope.org/conditions" xmlns:odq="http://opendope.org/questions" xmlns:oda="http://opendope.org/answers" xmlns:odi="http://opendope.org/components" xmlns:odgm="http://opendope.org/SmartArt/DataHierarchy" xmlns:b="http://schemas.openxmlformats.org/officeDocument/2006/bibliography" xmlns:msink="http://schemas.microsoft.com/ink/2010/main" xmlns:cdr14="http://schemas.microsoft.com/office/drawing/2010/chartDrawing" xmlns:c15="http://schemas.microsoft.com/office/drawing/2012/chart" xmlns:cs="http://schemas.microsoft.com/office/drawing/2012/chartStyle" xmlns:ns38="http://www.w3.org/1998/Math/MathML" xmlns:ns39="http://www.w3.org/2003/InkML" xmlns:a13cmd="http://schemas.microsoft.com/office/drawing/2013/main/command" xmlns:cx="http://schemas.microsoft.com/office/drawing/2014/chartex" xmlns:c16="http://schemas.microsoft.com/office/drawing/2014/chart" xmlns:dgm1611="http://schemas.microsoft.com/office/drawing/2016/11/diagram" xmlns:c173="http://schemas.microsoft.com/office/drawing/2017/03/chart" xmlns:am3d="http://schemas.microsoft.com/office/drawing/2017/model3d" xmlns:an18="http://schemas.microsoft.com/office/drawing/2018/animation" xmlns:anam3d="http://schemas.microsoft.com/office/drawing/2018/animation/model3d" xmlns:iact="http://schemas.microsoft.com/office/powerpoint/2014/inkAction" xmlns:thm15="http://schemas.microsoft.com/office/thememl/2012/main" xmlns:wps="http://schemas.microsoft.com/office/word/2010/wordprocessingShape" xmlns:wpc="http://schemas.microsoft.com/office/word/2010/wordprocessingCanvas" xmlns:wpg="http://schemas.microsoft.com/office/word/2010/wordprocessingGroup" xmlns:w16se="http://schemas.microsoft.com/office/word/2015/wordml/symex" xmlns:w16cid="http://schemas.microsoft.com/office/word/2016/wordml/cid" xmlns:wetp="http://schemas.microsoft.com/office/webextensions/taskpanes/2010/11" xmlns:we="http://schemas.microsoft.com/office/webextensions/webextension/2010/11" xmlns:comp="http://schemas.openxmlformats.org/drawingml/2006/compatibility" xmlns:lc="http://schemas.openxmlformats.org/drawingml/2006/lockedCanvas" xmlns:dgm14="http://schemas.microsoft.com/office/drawing/2010/diagram" xmlns:a15="http://schemas.microsoft.com/office/drawing/2012/main" xmlns:pic14="http://schemas.microsoft.com/office/drawing/2010/picture" xmlns:c16ac="http://schemas.microsoft.com/office/drawing/2014/chart/ac" xmlns:a16="http://schemas.microsoft.com/office/drawing/2014/main" xmlns:a1611="http://schemas.microsoft.com/office/drawing/2016/11/main" xmlns:dgm1612="http://schemas.microsoft.com/office/drawing/2016/12/diagram" xmlns:a16svg="http://schemas.microsoft.com/office/drawing/2016/SVG/main" xmlns:adec="http://schemas.microsoft.com/office/drawing/2017/decorative" xmlns:a18hc="http://schemas.microsoft.com/office/drawing/2018/hyperlinkcolor" xmlns:wp15="http://schemas.microsoft.com/office/word/2012/wordprocessingDrawing"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true">
          <a:gsLst>
            <a:gs pos="0">
              <a:schemeClr val="phClr">
                <a:tint val="50000"/>
                <a:satMod val="300000"/>
              </a:schemeClr>
            </a:gs>
            <a:gs pos="35000">
              <a:schemeClr val="phClr">
                <a:tint val="37000"/>
                <a:satMod val="300000"/>
              </a:schemeClr>
            </a:gs>
            <a:gs pos="100000">
              <a:schemeClr val="phClr">
                <a:tint val="15000"/>
                <a:satMod val="350000"/>
              </a:schemeClr>
            </a:gs>
          </a:gsLst>
          <a:lin ang="16200000" scaled="true"/>
        </a:gradFill>
        <a:gradFill rotWithShape="true">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false"/>
        </a:gradFill>
      </a:fillStyleLst>
      <a:lnStyleLst>
        <a:ln algn="ctr" cap="flat" cmpd="sng" w="9525">
          <a:solidFill>
            <a:schemeClr val="phClr">
              <a:shade val="95000"/>
              <a:satMod val="105000"/>
            </a:schemeClr>
          </a:solidFill>
          <a:prstDash val="solid"/>
        </a:ln>
        <a:ln algn="ctr" cap="flat" cmpd="sng" w="25400">
          <a:solidFill>
            <a:schemeClr val="phClr"/>
          </a:solidFill>
          <a:prstDash val="solid"/>
        </a:ln>
        <a:ln algn="ctr" cap="flat" cmpd="sng" w="38100">
          <a:solidFill>
            <a:schemeClr val="phClr"/>
          </a:solidFill>
          <a:prstDash val="solid"/>
        </a:ln>
      </a:lnStyleLst>
      <a:effectStyleLst>
        <a:effectStyle>
          <a:effectLst>
            <a:outerShdw blurRad="40000" dir="5400000" dist="20000" rotWithShape="false">
              <a:srgbClr val="000000">
                <a:alpha val="38000"/>
              </a:srgbClr>
            </a:outerShdw>
          </a:effectLst>
        </a:effectStyle>
        <a:effectStyle>
          <a:effectLst>
            <a:outerShdw blurRad="40000" dir="5400000" dist="23000" rotWithShape="false">
              <a:srgbClr val="000000">
                <a:alpha val="35000"/>
              </a:srgbClr>
            </a:outerShdw>
          </a:effectLst>
        </a:effectStyle>
        <a:effectStyle>
          <a:effectLst>
            <a:outerShdw blurRad="40000" dir="5400000" dist="23000" rotWithShape="false">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true">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true">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extraClrSchemeLst/>
</a:theme>
</file>